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6" r:id="rId8"/>
    <p:sldId id="267" r:id="rId9"/>
    <p:sldId id="268" r:id="rId10"/>
    <p:sldId id="262" r:id="rId11"/>
    <p:sldId id="263" r:id="rId12"/>
    <p:sldId id="265" r:id="rId13"/>
    <p:sldId id="269" r:id="rId14"/>
    <p:sldId id="270" r:id="rId15"/>
    <p:sldId id="271" r:id="rId16"/>
    <p:sldId id="272" r:id="rId17"/>
    <p:sldId id="273" r:id="rId18"/>
    <p:sldId id="274" r:id="rId19"/>
    <p:sldId id="275" r:id="rId20"/>
    <p:sldId id="27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5" autoAdjust="0"/>
    <p:restoredTop sz="79310" autoAdjust="0"/>
  </p:normalViewPr>
  <p:slideViewPr>
    <p:cSldViewPr snapToGrid="0">
      <p:cViewPr varScale="1">
        <p:scale>
          <a:sx n="95" d="100"/>
          <a:sy n="95" d="100"/>
        </p:scale>
        <p:origin x="88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DAA442-439F-4BF6-AD6F-0174EF67993F}" type="datetimeFigureOut">
              <a:rPr lang="en-US" smtClean="0"/>
              <a:t>1/17/2018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4A4541-E6AC-4577-BEDA-8A97F333D925}" type="slidenum">
              <a:rPr lang="en-US" smtClean="0"/>
              <a:t>‹#›</a:t>
            </a:fld>
            <a:endParaRPr lang="en-US"/>
          </a:p>
        </p:txBody>
      </p:sp>
    </p:spTree>
    <p:extLst>
      <p:ext uri="{BB962C8B-B14F-4D97-AF65-F5344CB8AC3E}">
        <p14:creationId xmlns:p14="http://schemas.microsoft.com/office/powerpoint/2010/main" val="18481495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**New </a:t>
            </a:r>
            <a:r>
              <a:rPr lang="es-ES" dirty="0" err="1" smtClean="0"/>
              <a:t>Iteration</a:t>
            </a:r>
            <a:r>
              <a:rPr lang="es-ES" dirty="0" smtClean="0"/>
              <a:t>**</a:t>
            </a:r>
          </a:p>
          <a:p>
            <a:r>
              <a:rPr lang="es-ES" dirty="0" smtClean="0"/>
              <a:t>Banda de Turistas - Porque Será:</a:t>
            </a:r>
          </a:p>
          <a:p>
            <a:endParaRPr lang="es-ES" dirty="0" smtClean="0"/>
          </a:p>
          <a:p>
            <a:r>
              <a:rPr lang="es-ES" dirty="0" smtClean="0"/>
              <a:t>hace un tiempo que dosificamos las veces que pensamos el uno en el otro pero tu fantasma sigue aquí está en cada rincón no puedo evitar </a:t>
            </a:r>
            <a:r>
              <a:rPr lang="es-ES" dirty="0" err="1" smtClean="0"/>
              <a:t>cruzarmelo</a:t>
            </a:r>
            <a:r>
              <a:rPr lang="es-ES" dirty="0" smtClean="0"/>
              <a:t> si me vuelvo a caer quiero que sea en tus brazos porque nunca me enseñaste a vivir así sin tus caricias sin tus palabras que me encantan ya no se a donde ir y solo puedo repetir por qué será que es más difícil olvidar que enamorarse por qué será ...  (1409616680563)</a:t>
            </a:r>
          </a:p>
          <a:p>
            <a:r>
              <a:rPr lang="es-ES" dirty="0" smtClean="0"/>
              <a:t>es</a:t>
            </a:r>
          </a:p>
          <a:p>
            <a:endParaRPr lang="es-ES" dirty="0" smtClean="0"/>
          </a:p>
          <a:p>
            <a:r>
              <a:rPr lang="es-ES" dirty="0" smtClean="0"/>
              <a:t>rincón</a:t>
            </a:r>
          </a:p>
          <a:p>
            <a:r>
              <a:rPr lang="es-ES" dirty="0" smtClean="0"/>
              <a:t>tiempo</a:t>
            </a:r>
          </a:p>
          <a:p>
            <a:r>
              <a:rPr lang="es-ES" dirty="0" smtClean="0"/>
              <a:t>veces</a:t>
            </a:r>
          </a:p>
          <a:p>
            <a:r>
              <a:rPr lang="es-ES" dirty="0" smtClean="0"/>
              <a:t>caricias</a:t>
            </a:r>
          </a:p>
          <a:p>
            <a:r>
              <a:rPr lang="es-ES" dirty="0" smtClean="0"/>
              <a:t>palabras</a:t>
            </a:r>
          </a:p>
          <a:p>
            <a:r>
              <a:rPr lang="es-ES" dirty="0" smtClean="0"/>
              <a:t>fantasma</a:t>
            </a:r>
          </a:p>
          <a:p>
            <a:r>
              <a:rPr lang="es-ES" dirty="0" err="1" smtClean="0"/>
              <a:t>cruzarmelo</a:t>
            </a:r>
            <a:endParaRPr lang="es-ES" dirty="0" smtClean="0"/>
          </a:p>
          <a:p>
            <a:r>
              <a:rPr lang="es-ES" dirty="0" smtClean="0"/>
              <a:t>brazos</a:t>
            </a:r>
          </a:p>
          <a:p>
            <a:endParaRPr lang="es-ES" dirty="0" smtClean="0"/>
          </a:p>
          <a:p>
            <a:r>
              <a:rPr lang="es-ES" dirty="0" smtClean="0"/>
              <a:t>rincón tiempo: https://farm5.staticflickr.com/4208/35509654066_536c8a48d7_b.jpg</a:t>
            </a:r>
          </a:p>
          <a:p>
            <a:endParaRPr lang="es-ES" dirty="0" smtClean="0"/>
          </a:p>
          <a:p>
            <a:r>
              <a:rPr lang="es-ES" dirty="0" smtClean="0"/>
              <a:t>**New </a:t>
            </a:r>
            <a:r>
              <a:rPr lang="es-ES" dirty="0" err="1" smtClean="0"/>
              <a:t>Iteration</a:t>
            </a:r>
            <a:r>
              <a:rPr lang="es-ES" dirty="0" smtClean="0"/>
              <a:t>**</a:t>
            </a:r>
          </a:p>
          <a:p>
            <a:r>
              <a:rPr lang="es-ES" dirty="0" smtClean="0"/>
              <a:t>La Lupita - Contrabando y Traición:</a:t>
            </a:r>
          </a:p>
          <a:p>
            <a:endParaRPr lang="es-ES" dirty="0" smtClean="0"/>
          </a:p>
          <a:p>
            <a:r>
              <a:rPr lang="es-ES" dirty="0" smtClean="0"/>
              <a:t>salieron de san isidro procedentes de </a:t>
            </a:r>
            <a:r>
              <a:rPr lang="es-ES" dirty="0" err="1" smtClean="0"/>
              <a:t>tijuana</a:t>
            </a:r>
            <a:r>
              <a:rPr lang="es-ES" dirty="0" smtClean="0"/>
              <a:t> </a:t>
            </a:r>
            <a:r>
              <a:rPr lang="es-ES" dirty="0" err="1" smtClean="0"/>
              <a:t>traian</a:t>
            </a:r>
            <a:r>
              <a:rPr lang="es-ES" dirty="0" smtClean="0"/>
              <a:t> las llantas del coche repletas de mariguana eran </a:t>
            </a:r>
            <a:r>
              <a:rPr lang="es-ES" dirty="0" err="1" smtClean="0"/>
              <a:t>emilio</a:t>
            </a:r>
            <a:r>
              <a:rPr lang="es-ES" dirty="0" smtClean="0"/>
              <a:t> </a:t>
            </a:r>
            <a:r>
              <a:rPr lang="es-ES" dirty="0" err="1" smtClean="0"/>
              <a:t>barela</a:t>
            </a:r>
            <a:r>
              <a:rPr lang="es-ES" dirty="0" smtClean="0"/>
              <a:t> y camelia la tejana. pasaron por san clemente los paro la </a:t>
            </a:r>
            <a:r>
              <a:rPr lang="es-ES" dirty="0" err="1" smtClean="0"/>
              <a:t>inmigracion</a:t>
            </a:r>
            <a:r>
              <a:rPr lang="es-ES" dirty="0" smtClean="0"/>
              <a:t> les pidió sus documentos y les dijo: ¿de donde son? ella era de san </a:t>
            </a:r>
            <a:r>
              <a:rPr lang="es-ES" dirty="0" err="1" smtClean="0"/>
              <a:t>antonio</a:t>
            </a:r>
            <a:r>
              <a:rPr lang="es-ES" dirty="0" smtClean="0"/>
              <a:t> una hembra de corazón. ...  (1409616680563)</a:t>
            </a:r>
          </a:p>
          <a:p>
            <a:r>
              <a:rPr lang="es-ES" dirty="0" smtClean="0"/>
              <a:t>es</a:t>
            </a:r>
          </a:p>
          <a:p>
            <a:endParaRPr lang="es-ES" dirty="0" smtClean="0"/>
          </a:p>
          <a:p>
            <a:r>
              <a:rPr lang="es-ES" dirty="0" smtClean="0"/>
              <a:t>san </a:t>
            </a:r>
            <a:r>
              <a:rPr lang="es-ES" dirty="0" err="1" smtClean="0"/>
              <a:t>antonio</a:t>
            </a:r>
            <a:endParaRPr lang="es-ES" dirty="0" smtClean="0"/>
          </a:p>
          <a:p>
            <a:r>
              <a:rPr lang="es-ES" dirty="0" smtClean="0"/>
              <a:t>san isidro procedentes</a:t>
            </a:r>
          </a:p>
          <a:p>
            <a:r>
              <a:rPr lang="es-ES" dirty="0" smtClean="0"/>
              <a:t>llantas</a:t>
            </a:r>
          </a:p>
          <a:p>
            <a:r>
              <a:rPr lang="es-ES" dirty="0" smtClean="0"/>
              <a:t>coche repletas</a:t>
            </a:r>
          </a:p>
          <a:p>
            <a:r>
              <a:rPr lang="es-ES" dirty="0" err="1" smtClean="0"/>
              <a:t>tijuana</a:t>
            </a:r>
            <a:r>
              <a:rPr lang="es-ES" dirty="0" smtClean="0"/>
              <a:t> </a:t>
            </a:r>
            <a:r>
              <a:rPr lang="es-ES" dirty="0" err="1" smtClean="0"/>
              <a:t>traian</a:t>
            </a:r>
            <a:endParaRPr lang="es-ES" dirty="0" smtClean="0"/>
          </a:p>
          <a:p>
            <a:r>
              <a:rPr lang="es-ES" dirty="0" err="1" smtClean="0"/>
              <a:t>emilio</a:t>
            </a:r>
            <a:r>
              <a:rPr lang="es-ES" dirty="0" smtClean="0"/>
              <a:t> </a:t>
            </a:r>
            <a:r>
              <a:rPr lang="es-ES" dirty="0" err="1" smtClean="0"/>
              <a:t>barela</a:t>
            </a:r>
            <a:endParaRPr lang="es-ES" dirty="0" smtClean="0"/>
          </a:p>
          <a:p>
            <a:r>
              <a:rPr lang="es-ES" dirty="0" smtClean="0"/>
              <a:t>mariguana</a:t>
            </a:r>
          </a:p>
          <a:p>
            <a:r>
              <a:rPr lang="es-ES" dirty="0" smtClean="0"/>
              <a:t>camelia</a:t>
            </a:r>
          </a:p>
          <a:p>
            <a:r>
              <a:rPr lang="es-ES" dirty="0" smtClean="0"/>
              <a:t>paro</a:t>
            </a:r>
          </a:p>
          <a:p>
            <a:r>
              <a:rPr lang="es-ES" dirty="0" err="1" smtClean="0"/>
              <a:t>inmigracion</a:t>
            </a:r>
            <a:endParaRPr lang="es-ES" dirty="0" smtClean="0"/>
          </a:p>
          <a:p>
            <a:r>
              <a:rPr lang="es-ES" dirty="0" smtClean="0"/>
              <a:t>tejana</a:t>
            </a:r>
          </a:p>
          <a:p>
            <a:r>
              <a:rPr lang="es-ES" dirty="0" smtClean="0"/>
              <a:t>hembra de corazón</a:t>
            </a:r>
          </a:p>
          <a:p>
            <a:endParaRPr lang="es-ES" dirty="0" smtClean="0"/>
          </a:p>
          <a:p>
            <a:r>
              <a:rPr lang="es-ES" dirty="0" smtClean="0"/>
              <a:t>san </a:t>
            </a:r>
            <a:r>
              <a:rPr lang="es-ES" dirty="0" err="1" smtClean="0"/>
              <a:t>antonio</a:t>
            </a:r>
            <a:r>
              <a:rPr lang="es-ES" dirty="0" smtClean="0"/>
              <a:t>: https://static.pexels.com/photos/462331/pexels-photo-462331.jpeg</a:t>
            </a:r>
          </a:p>
          <a:p>
            <a:endParaRPr lang="es-ES" dirty="0" smtClean="0"/>
          </a:p>
          <a:p>
            <a:r>
              <a:rPr lang="en-US" dirty="0" smtClean="0"/>
              <a:t>**New Iteration**</a:t>
            </a:r>
          </a:p>
          <a:p>
            <a:r>
              <a:rPr lang="en-US" dirty="0" smtClean="0"/>
              <a:t>Nirvana - Pennyroyal Tea:</a:t>
            </a:r>
          </a:p>
          <a:p>
            <a:endParaRPr lang="en-US" dirty="0" smtClean="0"/>
          </a:p>
          <a:p>
            <a:r>
              <a:rPr lang="en-US" dirty="0" err="1" smtClean="0"/>
              <a:t>i'm</a:t>
            </a:r>
            <a:r>
              <a:rPr lang="en-US" dirty="0" smtClean="0"/>
              <a:t> on my time with everyone </a:t>
            </a:r>
            <a:r>
              <a:rPr lang="en-US" dirty="0" err="1" smtClean="0"/>
              <a:t>i</a:t>
            </a:r>
            <a:r>
              <a:rPr lang="en-US" dirty="0" smtClean="0"/>
              <a:t> have very bad posture sit and drink pennyroyal tea distill the life that's inside of me sit and drink pennyroyal tea </a:t>
            </a:r>
            <a:r>
              <a:rPr lang="en-US" dirty="0" err="1" smtClean="0"/>
              <a:t>i'm</a:t>
            </a:r>
            <a:r>
              <a:rPr lang="en-US" dirty="0" smtClean="0"/>
              <a:t> anemic royalty ...  (1409616680563)</a:t>
            </a:r>
          </a:p>
          <a:p>
            <a:r>
              <a:rPr lang="en-US" dirty="0" err="1" smtClean="0"/>
              <a:t>en</a:t>
            </a:r>
            <a:endParaRPr lang="en-US" dirty="0" smtClean="0"/>
          </a:p>
          <a:p>
            <a:endParaRPr lang="en-US" dirty="0" smtClean="0"/>
          </a:p>
          <a:p>
            <a:r>
              <a:rPr lang="en-US" dirty="0" smtClean="0"/>
              <a:t>drink pennyroyal tea </a:t>
            </a:r>
            <a:r>
              <a:rPr lang="en-US" dirty="0" err="1" smtClean="0"/>
              <a:t>i'm</a:t>
            </a:r>
            <a:r>
              <a:rPr lang="en-US" dirty="0" smtClean="0"/>
              <a:t> anemic royalty</a:t>
            </a:r>
          </a:p>
          <a:p>
            <a:r>
              <a:rPr lang="en-US" dirty="0" smtClean="0"/>
              <a:t>bad posture</a:t>
            </a:r>
          </a:p>
          <a:p>
            <a:r>
              <a:rPr lang="en-US" dirty="0" smtClean="0"/>
              <a:t>time</a:t>
            </a:r>
          </a:p>
          <a:p>
            <a:r>
              <a:rPr lang="en-US" dirty="0" smtClean="0"/>
              <a:t>life</a:t>
            </a:r>
          </a:p>
          <a:p>
            <a:endParaRPr lang="en-US" dirty="0" smtClean="0"/>
          </a:p>
          <a:p>
            <a:r>
              <a:rPr lang="en-US" dirty="0" smtClean="0"/>
              <a:t>drink pennyroyal tea </a:t>
            </a:r>
            <a:r>
              <a:rPr lang="en-US" dirty="0" err="1" smtClean="0"/>
              <a:t>i'm</a:t>
            </a:r>
            <a:r>
              <a:rPr lang="en-US" dirty="0" smtClean="0"/>
              <a:t> anemic royalty: https://static.pexels.com/photos/302810/pexels-photo-302810.jpeg</a:t>
            </a:r>
            <a:endParaRPr lang="en-US" dirty="0"/>
          </a:p>
        </p:txBody>
      </p:sp>
      <p:sp>
        <p:nvSpPr>
          <p:cNvPr id="4" name="Slide Number Placeholder 3"/>
          <p:cNvSpPr>
            <a:spLocks noGrp="1"/>
          </p:cNvSpPr>
          <p:nvPr>
            <p:ph type="sldNum" sz="quarter" idx="10"/>
          </p:nvPr>
        </p:nvSpPr>
        <p:spPr/>
        <p:txBody>
          <a:bodyPr/>
          <a:lstStyle/>
          <a:p>
            <a:fld id="{DC4A4541-E6AC-4577-BEDA-8A97F333D925}" type="slidenum">
              <a:rPr lang="en-US" smtClean="0"/>
              <a:t>20</a:t>
            </a:fld>
            <a:endParaRPr lang="en-US"/>
          </a:p>
        </p:txBody>
      </p:sp>
    </p:spTree>
    <p:extLst>
      <p:ext uri="{BB962C8B-B14F-4D97-AF65-F5344CB8AC3E}">
        <p14:creationId xmlns:p14="http://schemas.microsoft.com/office/powerpoint/2010/main" val="1095228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1/17/2018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1/17/2018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1/17/2018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1/17/2018</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1/17/2018</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1/17/2018</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1/17/2018</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yann.lecun.com/exdb/mnist/"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ajesusflores/PleaseSetMyBackground/blob/master/twitters-spanish-12k.csv"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enius.com/" TargetMode="External"/><Relationship Id="rId7" Type="http://schemas.openxmlformats.org/officeDocument/2006/relationships/hyperlink" Target="https://www.flickr.com/" TargetMode="External"/><Relationship Id="rId2" Type="http://schemas.openxmlformats.org/officeDocument/2006/relationships/hyperlink" Target="http://www.spotify.com/" TargetMode="External"/><Relationship Id="rId1" Type="http://schemas.openxmlformats.org/officeDocument/2006/relationships/slideLayout" Target="../slideLayouts/slideLayout2.xml"/><Relationship Id="rId6" Type="http://schemas.openxmlformats.org/officeDocument/2006/relationships/hyperlink" Target="https://www.pexels.com/" TargetMode="External"/><Relationship Id="rId5" Type="http://schemas.openxmlformats.org/officeDocument/2006/relationships/hyperlink" Target="https://azure.microsoft.com/es-mx/services/cognitive-services/text-analytics/" TargetMode="External"/><Relationship Id="rId4" Type="http://schemas.openxmlformats.org/officeDocument/2006/relationships/hyperlink" Target="https://www.musixmatch.com/e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15.xml"/><Relationship Id="rId5" Type="http://schemas.openxmlformats.org/officeDocument/2006/relationships/image" Target="../media/image19.jpeg"/><Relationship Id="rId4" Type="http://schemas.openxmlformats.org/officeDocument/2006/relationships/image" Target="../media/image18.jpeg"/></Relationships>
</file>

<file path=ppt/slides/_rels/slide3.xml.rels><?xml version="1.0" encoding="UTF-8" standalone="yes"?>
<Relationships xmlns="http://schemas.openxmlformats.org/package/2006/relationships"><Relationship Id="rId3" Type="http://schemas.openxmlformats.org/officeDocument/2006/relationships/hyperlink" Target="https://www.ibm.com/developerworks/community/blogs/jfp/entry/What_Is_Machine_Learning?lang=en" TargetMode="External"/><Relationship Id="rId2" Type="http://schemas.openxmlformats.org/officeDocument/2006/relationships/hyperlink" Target="https://cims.nyu.edu/~munoz/files/ml_optimization.pdf" TargetMode="External"/><Relationship Id="rId1" Type="http://schemas.openxmlformats.org/officeDocument/2006/relationships/slideLayout" Target="../slideLayouts/slideLayout2.xml"/><Relationship Id="rId4" Type="http://schemas.openxmlformats.org/officeDocument/2006/relationships/hyperlink" Target="https://www.amazon.com/dp/0070428077?tag=inspiredalgor-2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www.onmyphd.com/?p=k-means.clustering" TargetMode="Externa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87175" y="390788"/>
            <a:ext cx="8825658" cy="3329581"/>
          </a:xfrm>
        </p:spPr>
        <p:txBody>
          <a:bodyPr/>
          <a:lstStyle/>
          <a:p>
            <a:r>
              <a:rPr lang="es-419" dirty="0" smtClean="0"/>
              <a:t>Introducción a Machine </a:t>
            </a:r>
            <a:r>
              <a:rPr lang="es-419" dirty="0" err="1" smtClean="0"/>
              <a:t>Learning</a:t>
            </a:r>
            <a:endParaRPr lang="en-US" dirty="0"/>
          </a:p>
        </p:txBody>
      </p:sp>
      <p:sp>
        <p:nvSpPr>
          <p:cNvPr id="3" name="Subtitle 2"/>
          <p:cNvSpPr>
            <a:spLocks noGrp="1"/>
          </p:cNvSpPr>
          <p:nvPr>
            <p:ph type="subTitle" idx="1"/>
          </p:nvPr>
        </p:nvSpPr>
        <p:spPr>
          <a:xfrm>
            <a:off x="1062676" y="3720369"/>
            <a:ext cx="8825658" cy="861420"/>
          </a:xfrm>
        </p:spPr>
        <p:txBody>
          <a:bodyPr/>
          <a:lstStyle/>
          <a:p>
            <a:endParaRPr lang="en-US" dirty="0"/>
          </a:p>
        </p:txBody>
      </p:sp>
      <p:sp>
        <p:nvSpPr>
          <p:cNvPr id="5" name="Title 3"/>
          <p:cNvSpPr txBox="1">
            <a:spLocks/>
          </p:cNvSpPr>
          <p:nvPr/>
        </p:nvSpPr>
        <p:spPr>
          <a:xfrm>
            <a:off x="114722" y="4883480"/>
            <a:ext cx="8825657" cy="1915647"/>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419" sz="2400" dirty="0" smtClean="0"/>
              <a:t>Alfonso Jesús Flores Alvarado</a:t>
            </a:r>
          </a:p>
          <a:p>
            <a:r>
              <a:rPr lang="es-419" sz="2400" dirty="0" smtClean="0"/>
              <a:t>a.jesu.flores@Gmail.com</a:t>
            </a:r>
            <a:endParaRPr lang="es-419" sz="2400" dirty="0" smtClean="0"/>
          </a:p>
          <a:p>
            <a:r>
              <a:rPr lang="es-419" sz="1800" dirty="0" smtClean="0"/>
              <a:t>@</a:t>
            </a:r>
            <a:r>
              <a:rPr lang="es-419" sz="1800" dirty="0" err="1" smtClean="0"/>
              <a:t>ajesusflores</a:t>
            </a:r>
            <a:endParaRPr lang="es-419" sz="1800" dirty="0"/>
          </a:p>
          <a:p>
            <a:r>
              <a:rPr lang="es-419" sz="1800" dirty="0"/>
              <a:t>https://github.com/ajesusflores</a:t>
            </a:r>
            <a:r>
              <a:rPr lang="es-419" sz="3200" dirty="0" smtClean="0"/>
              <a:t>	</a:t>
            </a:r>
            <a:endParaRPr lang="en-US" sz="3200" dirty="0"/>
          </a:p>
        </p:txBody>
      </p:sp>
    </p:spTree>
    <p:extLst>
      <p:ext uri="{BB962C8B-B14F-4D97-AF65-F5344CB8AC3E}">
        <p14:creationId xmlns:p14="http://schemas.microsoft.com/office/powerpoint/2010/main" val="18536113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419" dirty="0" smtClean="0"/>
              <a:t>Modelo de Aprendizaje</a:t>
            </a:r>
            <a:endParaRPr lang="en-US" dirty="0"/>
          </a:p>
        </p:txBody>
      </p:sp>
      <p:sp>
        <p:nvSpPr>
          <p:cNvPr id="16" name="Content Placeholder 15"/>
          <p:cNvSpPr>
            <a:spLocks noGrp="1"/>
          </p:cNvSpPr>
          <p:nvPr>
            <p:ph idx="1"/>
          </p:nvPr>
        </p:nvSpPr>
        <p:spPr/>
        <p:txBody>
          <a:bodyPr/>
          <a:lstStyle/>
          <a:p>
            <a:r>
              <a:rPr lang="es-419" dirty="0" smtClean="0"/>
              <a:t>Los datos de entrada se divide en dos secciones</a:t>
            </a:r>
          </a:p>
          <a:p>
            <a:pPr lvl="1"/>
            <a:r>
              <a:rPr lang="es-419" dirty="0" smtClean="0"/>
              <a:t>-Datos de entrenamiento para el modelo</a:t>
            </a:r>
          </a:p>
          <a:p>
            <a:pPr lvl="1"/>
            <a:r>
              <a:rPr lang="es-419" dirty="0" smtClean="0"/>
              <a:t>-Datos de prueba</a:t>
            </a:r>
          </a:p>
          <a:p>
            <a:r>
              <a:rPr lang="es-419" dirty="0" smtClean="0"/>
              <a:t>Se entrena el modelo con los datos de entrenamiento</a:t>
            </a:r>
          </a:p>
          <a:p>
            <a:r>
              <a:rPr lang="es-419" dirty="0" smtClean="0"/>
              <a:t>Se verifica la exactitud del modelo entrenado con los datos de prueba</a:t>
            </a:r>
          </a:p>
          <a:p>
            <a:endParaRPr lang="es-419" dirty="0"/>
          </a:p>
          <a:p>
            <a:r>
              <a:rPr lang="es-419" dirty="0" smtClean="0"/>
              <a:t>Nota: Se deben elegir las </a:t>
            </a:r>
            <a:r>
              <a:rPr lang="es-419" b="1" dirty="0" smtClean="0"/>
              <a:t>características</a:t>
            </a:r>
            <a:r>
              <a:rPr lang="es-419" dirty="0" smtClean="0"/>
              <a:t> de los datos con los que se va a entrenar el modelo (a veces)</a:t>
            </a:r>
          </a:p>
          <a:p>
            <a:pPr lvl="1"/>
            <a:endParaRPr lang="en-US" dirty="0"/>
          </a:p>
        </p:txBody>
      </p:sp>
    </p:spTree>
    <p:extLst>
      <p:ext uri="{BB962C8B-B14F-4D97-AF65-F5344CB8AC3E}">
        <p14:creationId xmlns:p14="http://schemas.microsoft.com/office/powerpoint/2010/main" val="26603189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419" dirty="0" smtClean="0"/>
              <a:t>Modelo de Aprendizaje</a:t>
            </a:r>
            <a:endParaRPr lang="en-US" dirty="0"/>
          </a:p>
        </p:txBody>
      </p:sp>
      <p:sp>
        <p:nvSpPr>
          <p:cNvPr id="5" name="Flowchart: Data 4"/>
          <p:cNvSpPr/>
          <p:nvPr/>
        </p:nvSpPr>
        <p:spPr>
          <a:xfrm>
            <a:off x="1705149" y="1748473"/>
            <a:ext cx="3296874" cy="1611405"/>
          </a:xfrm>
          <a:prstGeom prst="flowChartInputOutp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419" dirty="0" smtClean="0"/>
              <a:t>Datos de entrenamiento (Input </a:t>
            </a:r>
            <a:r>
              <a:rPr lang="es-419" dirty="0" err="1" smtClean="0"/>
              <a:t>Sample</a:t>
            </a:r>
            <a:r>
              <a:rPr lang="es-419" dirty="0" smtClean="0"/>
              <a:t>)</a:t>
            </a:r>
            <a:endParaRPr lang="en-US" dirty="0"/>
          </a:p>
        </p:txBody>
      </p:sp>
      <p:sp>
        <p:nvSpPr>
          <p:cNvPr id="7" name="Down Arrow 6"/>
          <p:cNvSpPr/>
          <p:nvPr/>
        </p:nvSpPr>
        <p:spPr>
          <a:xfrm>
            <a:off x="2678271" y="3477324"/>
            <a:ext cx="671120" cy="142541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419" dirty="0" smtClean="0"/>
              <a:t>80%</a:t>
            </a:r>
            <a:endParaRPr lang="en-US" dirty="0"/>
          </a:p>
        </p:txBody>
      </p:sp>
      <p:sp>
        <p:nvSpPr>
          <p:cNvPr id="8" name="Flowchart: Process 7"/>
          <p:cNvSpPr/>
          <p:nvPr/>
        </p:nvSpPr>
        <p:spPr>
          <a:xfrm>
            <a:off x="1873089" y="4902734"/>
            <a:ext cx="2298425" cy="1603016"/>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419" dirty="0" smtClean="0"/>
              <a:t>Entrenar el Modelo</a:t>
            </a:r>
          </a:p>
        </p:txBody>
      </p:sp>
      <p:sp>
        <p:nvSpPr>
          <p:cNvPr id="12" name="Bent-Up Arrow 11"/>
          <p:cNvSpPr/>
          <p:nvPr/>
        </p:nvSpPr>
        <p:spPr>
          <a:xfrm>
            <a:off x="4272180" y="3477324"/>
            <a:ext cx="4429388" cy="2533475"/>
          </a:xfrm>
          <a:prstGeom prst="bentUpArrow">
            <a:avLst>
              <a:gd name="adj1" fmla="val 19789"/>
              <a:gd name="adj2" fmla="val 18300"/>
              <a:gd name="adj3" fmla="val 20906"/>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ight Arrow 12"/>
          <p:cNvSpPr/>
          <p:nvPr/>
        </p:nvSpPr>
        <p:spPr>
          <a:xfrm>
            <a:off x="4800687" y="2277585"/>
            <a:ext cx="2080470" cy="484632"/>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419" dirty="0" smtClean="0"/>
              <a:t>20%</a:t>
            </a:r>
            <a:endParaRPr lang="en-US" dirty="0"/>
          </a:p>
        </p:txBody>
      </p:sp>
      <p:sp>
        <p:nvSpPr>
          <p:cNvPr id="14" name="Flowchart: Process 13"/>
          <p:cNvSpPr/>
          <p:nvPr/>
        </p:nvSpPr>
        <p:spPr>
          <a:xfrm>
            <a:off x="7000161" y="1748473"/>
            <a:ext cx="2298425" cy="1611405"/>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419" dirty="0" smtClean="0"/>
              <a:t>Verificar la exactitud del modelo entrenado</a:t>
            </a:r>
          </a:p>
        </p:txBody>
      </p:sp>
    </p:spTree>
    <p:extLst>
      <p:ext uri="{BB962C8B-B14F-4D97-AF65-F5344CB8AC3E}">
        <p14:creationId xmlns:p14="http://schemas.microsoft.com/office/powerpoint/2010/main" val="12797744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419" dirty="0" smtClean="0"/>
              <a:t>Selección de características</a:t>
            </a:r>
            <a:endParaRPr lang="en-US" dirty="0"/>
          </a:p>
        </p:txBody>
      </p:sp>
      <p:sp>
        <p:nvSpPr>
          <p:cNvPr id="3" name="Content Placeholder 2"/>
          <p:cNvSpPr>
            <a:spLocks noGrp="1"/>
          </p:cNvSpPr>
          <p:nvPr>
            <p:ph idx="1"/>
          </p:nvPr>
        </p:nvSpPr>
        <p:spPr>
          <a:xfrm>
            <a:off x="0" y="3884930"/>
            <a:ext cx="6925653" cy="2792095"/>
          </a:xfrm>
        </p:spPr>
        <p:txBody>
          <a:bodyPr/>
          <a:lstStyle/>
          <a:p>
            <a:r>
              <a:rPr lang="es-419" dirty="0" smtClean="0"/>
              <a:t>Input: </a:t>
            </a:r>
          </a:p>
          <a:p>
            <a:pPr lvl="1"/>
            <a:r>
              <a:rPr lang="es-419" dirty="0" smtClean="0"/>
              <a:t>&lt;1,1,1,1,0,0,1,1,1,0,0,1,0,0,1,1,1,1&gt;</a:t>
            </a:r>
          </a:p>
          <a:p>
            <a:pPr lvl="1"/>
            <a:r>
              <a:rPr lang="es-419" dirty="0" smtClean="0"/>
              <a:t>&lt;3,1,3,1,1,3&gt;</a:t>
            </a:r>
          </a:p>
          <a:p>
            <a:pPr lvl="1"/>
            <a:r>
              <a:rPr lang="es-419" dirty="0" smtClean="0"/>
              <a:t>&lt;4,3,5&gt;</a:t>
            </a:r>
          </a:p>
          <a:p>
            <a:pPr lvl="1"/>
            <a:r>
              <a:rPr lang="es-419" dirty="0" smtClean="0"/>
              <a:t>&lt;3,1,3,1,1,3,4,3,5&gt;</a:t>
            </a:r>
            <a:endParaRPr lang="en-US" dirty="0"/>
          </a:p>
        </p:txBody>
      </p:sp>
      <p:pic>
        <p:nvPicPr>
          <p:cNvPr id="5" name="Picture 4"/>
          <p:cNvPicPr>
            <a:picLocks noChangeAspect="1"/>
          </p:cNvPicPr>
          <p:nvPr/>
        </p:nvPicPr>
        <p:blipFill>
          <a:blip r:embed="rId2"/>
          <a:stretch>
            <a:fillRect/>
          </a:stretch>
        </p:blipFill>
        <p:spPr>
          <a:xfrm>
            <a:off x="357187" y="1605244"/>
            <a:ext cx="1689227" cy="2080932"/>
          </a:xfrm>
          <a:prstGeom prst="rect">
            <a:avLst/>
          </a:prstGeom>
        </p:spPr>
      </p:pic>
      <p:pic>
        <p:nvPicPr>
          <p:cNvPr id="1026" name="Picture 2" descr="Resultado de imagen para mni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0559" y="1993248"/>
            <a:ext cx="6879198" cy="3385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59700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419" dirty="0" smtClean="0"/>
              <a:t>El método más sencillo	(Distancias mínimas)</a:t>
            </a:r>
            <a:endParaRPr lang="en-US" dirty="0"/>
          </a:p>
        </p:txBody>
      </p:sp>
      <p:sp>
        <p:nvSpPr>
          <p:cNvPr id="3" name="Content Placeholder 2"/>
          <p:cNvSpPr>
            <a:spLocks noGrp="1"/>
          </p:cNvSpPr>
          <p:nvPr>
            <p:ph idx="1"/>
          </p:nvPr>
        </p:nvSpPr>
        <p:spPr>
          <a:xfrm>
            <a:off x="398462" y="1853248"/>
            <a:ext cx="11222038" cy="4842827"/>
          </a:xfrm>
        </p:spPr>
        <p:txBody>
          <a:bodyPr>
            <a:normAutofit fontScale="77500" lnSpcReduction="20000"/>
          </a:bodyPr>
          <a:lstStyle/>
          <a:p>
            <a:r>
              <a:rPr lang="es-419" dirty="0" smtClean="0"/>
              <a:t>Preparación:</a:t>
            </a:r>
          </a:p>
          <a:p>
            <a:pPr lvl="1"/>
            <a:r>
              <a:rPr lang="es-419" dirty="0" smtClean="0"/>
              <a:t>Descargar el </a:t>
            </a:r>
            <a:r>
              <a:rPr lang="es-419" dirty="0" err="1"/>
              <a:t>d</a:t>
            </a:r>
            <a:r>
              <a:rPr lang="es-419" dirty="0" err="1" smtClean="0"/>
              <a:t>ataset</a:t>
            </a:r>
            <a:r>
              <a:rPr lang="es-419" dirty="0" smtClean="0"/>
              <a:t> </a:t>
            </a:r>
            <a:r>
              <a:rPr lang="es-419" dirty="0" err="1" smtClean="0"/>
              <a:t>Mnist</a:t>
            </a:r>
            <a:r>
              <a:rPr lang="es-419" dirty="0" smtClean="0"/>
              <a:t>:</a:t>
            </a:r>
          </a:p>
          <a:p>
            <a:pPr lvl="2"/>
            <a:r>
              <a:rPr lang="es-419" dirty="0">
                <a:hlinkClick r:id="rId2"/>
              </a:rPr>
              <a:t>http://yann.lecun.com/exdb/mnist</a:t>
            </a:r>
            <a:r>
              <a:rPr lang="es-419" dirty="0" smtClean="0">
                <a:hlinkClick r:id="rId2"/>
              </a:rPr>
              <a:t>/</a:t>
            </a:r>
            <a:endParaRPr lang="es-419" dirty="0" smtClean="0"/>
          </a:p>
          <a:p>
            <a:pPr lvl="1"/>
            <a:r>
              <a:rPr lang="es-419" dirty="0" smtClean="0"/>
              <a:t>Dividir el </a:t>
            </a:r>
            <a:r>
              <a:rPr lang="es-419" dirty="0" err="1" smtClean="0"/>
              <a:t>dataset</a:t>
            </a:r>
            <a:r>
              <a:rPr lang="es-419" dirty="0" smtClean="0"/>
              <a:t> en entrenamiento (80%) y pruebas (20%).</a:t>
            </a:r>
            <a:endParaRPr lang="es-419" dirty="0"/>
          </a:p>
          <a:p>
            <a:r>
              <a:rPr lang="es-419" dirty="0" smtClean="0"/>
              <a:t>Entrenamiento:</a:t>
            </a:r>
          </a:p>
          <a:p>
            <a:pPr lvl="1"/>
            <a:r>
              <a:rPr lang="es-419" dirty="0" smtClean="0"/>
              <a:t>Elegir las características con las que se entrenará el modelo.</a:t>
            </a:r>
          </a:p>
          <a:p>
            <a:pPr lvl="1"/>
            <a:r>
              <a:rPr lang="es-419" dirty="0" smtClean="0"/>
              <a:t>Opción 1 (Fácil):</a:t>
            </a:r>
          </a:p>
          <a:p>
            <a:pPr lvl="2"/>
            <a:r>
              <a:rPr lang="es-419" dirty="0" smtClean="0"/>
              <a:t>Elegir un “</a:t>
            </a:r>
            <a:r>
              <a:rPr lang="es-419" dirty="0" err="1" smtClean="0"/>
              <a:t>centroide</a:t>
            </a:r>
            <a:r>
              <a:rPr lang="es-419" dirty="0" smtClean="0"/>
              <a:t>” para cada una de las clases del </a:t>
            </a:r>
            <a:r>
              <a:rPr lang="es-419" dirty="0" err="1" smtClean="0"/>
              <a:t>dataset</a:t>
            </a:r>
            <a:r>
              <a:rPr lang="es-419" dirty="0" smtClean="0"/>
              <a:t> (dígitos).</a:t>
            </a:r>
          </a:p>
          <a:p>
            <a:pPr lvl="1"/>
            <a:r>
              <a:rPr lang="es-419" dirty="0" smtClean="0"/>
              <a:t>Opción 2:</a:t>
            </a:r>
          </a:p>
          <a:p>
            <a:pPr lvl="2"/>
            <a:r>
              <a:rPr lang="es-419" dirty="0" smtClean="0"/>
              <a:t>Calcular el elemento </a:t>
            </a:r>
            <a:r>
              <a:rPr lang="es-419" dirty="0" err="1" smtClean="0"/>
              <a:t>centroide</a:t>
            </a:r>
            <a:r>
              <a:rPr lang="es-419" dirty="0" smtClean="0"/>
              <a:t> al obtener un promedio de todos los elementos que pertenecen a cada clase dentro del conjunto de datos de entrenamiento.</a:t>
            </a:r>
          </a:p>
          <a:p>
            <a:r>
              <a:rPr lang="es-419" dirty="0" smtClean="0"/>
              <a:t>Verificación:</a:t>
            </a:r>
          </a:p>
          <a:p>
            <a:pPr lvl="1"/>
            <a:r>
              <a:rPr lang="es-419" dirty="0" smtClean="0"/>
              <a:t>Pada elemento del conjunto de pruebas:</a:t>
            </a:r>
          </a:p>
          <a:p>
            <a:pPr lvl="2"/>
            <a:r>
              <a:rPr lang="es-419" dirty="0" smtClean="0"/>
              <a:t>Medir la distancia entre el elemento y cada uno de los </a:t>
            </a:r>
            <a:r>
              <a:rPr lang="es-419" dirty="0" err="1" smtClean="0"/>
              <a:t>centroides</a:t>
            </a:r>
            <a:r>
              <a:rPr lang="es-419" dirty="0" smtClean="0"/>
              <a:t> elegidos (10 </a:t>
            </a:r>
            <a:r>
              <a:rPr lang="es-419" dirty="0" err="1" smtClean="0"/>
              <a:t>centroides</a:t>
            </a:r>
            <a:r>
              <a:rPr lang="es-419" dirty="0" smtClean="0"/>
              <a:t> en total) </a:t>
            </a:r>
          </a:p>
          <a:p>
            <a:pPr lvl="2"/>
            <a:r>
              <a:rPr lang="es-419" dirty="0" smtClean="0"/>
              <a:t>Se asumirá que el elemento pertenece a la clase cuya distancia sea la menor</a:t>
            </a:r>
          </a:p>
          <a:p>
            <a:pPr lvl="2"/>
            <a:r>
              <a:rPr lang="es-419" dirty="0" smtClean="0"/>
              <a:t>Comprobar si el elemento recientemente clasificado realmente fue exacto y llevar un conteo.</a:t>
            </a:r>
          </a:p>
          <a:p>
            <a:pPr lvl="1"/>
            <a:r>
              <a:rPr lang="es-419" dirty="0" smtClean="0"/>
              <a:t>Obtener el porcentaje de aciertos totales y dividirlo entre el total de elementos</a:t>
            </a:r>
          </a:p>
          <a:p>
            <a:endParaRPr lang="es-419" dirty="0"/>
          </a:p>
          <a:p>
            <a:endParaRPr lang="en-US" dirty="0"/>
          </a:p>
        </p:txBody>
      </p:sp>
    </p:spTree>
    <p:extLst>
      <p:ext uri="{BB962C8B-B14F-4D97-AF65-F5344CB8AC3E}">
        <p14:creationId xmlns:p14="http://schemas.microsoft.com/office/powerpoint/2010/main" val="18876203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419" dirty="0" smtClean="0"/>
              <a:t>Distancias Mínimas</a:t>
            </a:r>
            <a:endParaRPr lang="en-US" dirty="0"/>
          </a:p>
        </p:txBody>
      </p:sp>
      <p:sp>
        <p:nvSpPr>
          <p:cNvPr id="3" name="Content Placeholder 2"/>
          <p:cNvSpPr>
            <a:spLocks noGrp="1"/>
          </p:cNvSpPr>
          <p:nvPr>
            <p:ph idx="1"/>
          </p:nvPr>
        </p:nvSpPr>
        <p:spPr/>
        <p:txBody>
          <a:bodyPr/>
          <a:lstStyle/>
          <a:p>
            <a:endParaRPr lang="en-US"/>
          </a:p>
        </p:txBody>
      </p:sp>
      <p:pic>
        <p:nvPicPr>
          <p:cNvPr id="5122"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8107" y="1938337"/>
            <a:ext cx="6076950" cy="4562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215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419" dirty="0" smtClean="0"/>
              <a:t>Y qué hay de NLP?</a:t>
            </a:r>
            <a:endParaRPr lang="en-US" dirty="0"/>
          </a:p>
        </p:txBody>
      </p:sp>
      <p:sp>
        <p:nvSpPr>
          <p:cNvPr id="3" name="Content Placeholder 2"/>
          <p:cNvSpPr>
            <a:spLocks noGrp="1"/>
          </p:cNvSpPr>
          <p:nvPr>
            <p:ph idx="1"/>
          </p:nvPr>
        </p:nvSpPr>
        <p:spPr>
          <a:xfrm>
            <a:off x="523876" y="1419226"/>
            <a:ext cx="9525978" cy="4829174"/>
          </a:xfrm>
        </p:spPr>
        <p:txBody>
          <a:bodyPr/>
          <a:lstStyle/>
          <a:p>
            <a:r>
              <a:rPr lang="en-US" dirty="0" smtClean="0"/>
              <a:t>Is </a:t>
            </a:r>
            <a:r>
              <a:rPr lang="en-US" dirty="0"/>
              <a:t>a field of computer science, artificial intelligence concerned with the interactions between computers and human (natural) languages, and, in particular, concerned with programming computers to fruitfully process large natural language data</a:t>
            </a:r>
            <a:r>
              <a:rPr lang="es-419" dirty="0" smtClean="0"/>
              <a:t> (Yes, Wikipedia </a:t>
            </a:r>
            <a:r>
              <a:rPr lang="es-419" dirty="0" smtClean="0">
                <a:sym typeface="Wingdings" panose="05000000000000000000" pitchFamily="2" charset="2"/>
              </a:rPr>
              <a:t> )</a:t>
            </a:r>
          </a:p>
          <a:p>
            <a:endParaRPr lang="es-419" dirty="0">
              <a:sym typeface="Wingdings" panose="05000000000000000000" pitchFamily="2" charset="2"/>
            </a:endParaRPr>
          </a:p>
          <a:p>
            <a:r>
              <a:rPr lang="en-US" dirty="0"/>
              <a:t>Challenges in natural language processing frequently involve speech recognition, natural language understanding, and natural language generation.</a:t>
            </a:r>
          </a:p>
          <a:p>
            <a:pPr marL="0" indent="0">
              <a:buNone/>
            </a:pPr>
            <a:r>
              <a:rPr lang="en-US" dirty="0"/>
              <a:t/>
            </a:r>
            <a:br>
              <a:rPr lang="en-US" dirty="0"/>
            </a:br>
            <a:endParaRPr lang="en-US" dirty="0"/>
          </a:p>
        </p:txBody>
      </p:sp>
    </p:spTree>
    <p:extLst>
      <p:ext uri="{BB962C8B-B14F-4D97-AF65-F5344CB8AC3E}">
        <p14:creationId xmlns:p14="http://schemas.microsoft.com/office/powerpoint/2010/main" val="992570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419" dirty="0" smtClean="0"/>
              <a:t>Algunas técnicas</a:t>
            </a:r>
            <a:endParaRPr lang="en-US" dirty="0"/>
          </a:p>
        </p:txBody>
      </p:sp>
      <p:sp>
        <p:nvSpPr>
          <p:cNvPr id="3" name="Content Placeholder 2"/>
          <p:cNvSpPr>
            <a:spLocks noGrp="1"/>
          </p:cNvSpPr>
          <p:nvPr>
            <p:ph idx="1"/>
          </p:nvPr>
        </p:nvSpPr>
        <p:spPr>
          <a:xfrm>
            <a:off x="361950" y="1504950"/>
            <a:ext cx="10877550" cy="4743449"/>
          </a:xfrm>
        </p:spPr>
        <p:txBody>
          <a:bodyPr>
            <a:normAutofit fontScale="85000" lnSpcReduction="20000"/>
          </a:bodyPr>
          <a:lstStyle/>
          <a:p>
            <a:r>
              <a:rPr lang="en-US" b="1" dirty="0"/>
              <a:t>Structure extraction</a:t>
            </a:r>
            <a:r>
              <a:rPr lang="en-US" dirty="0"/>
              <a:t> – identifying fields and blocks of content based on tagging</a:t>
            </a:r>
          </a:p>
          <a:p>
            <a:r>
              <a:rPr lang="en-US" b="1" dirty="0"/>
              <a:t>Language identification</a:t>
            </a:r>
            <a:r>
              <a:rPr lang="en-US" dirty="0"/>
              <a:t> – will detect the human language for the entire document and for each paragraph or sentence. Language detectors are critical to determine what linguistic algorithms and dictionaries to apply to the text</a:t>
            </a:r>
            <a:r>
              <a:rPr lang="en-US" dirty="0" smtClean="0"/>
              <a:t>.</a:t>
            </a:r>
          </a:p>
          <a:p>
            <a:r>
              <a:rPr lang="en-US" b="1" dirty="0" smtClean="0"/>
              <a:t>Tokenization</a:t>
            </a:r>
            <a:r>
              <a:rPr lang="en-US" dirty="0"/>
              <a:t> – to divide up character streams into tokens which can be used for further processing and understanding. Tokens can be words, numbers, identifiers or punctuation (depending on the use case</a:t>
            </a:r>
            <a:r>
              <a:rPr lang="en-US" dirty="0" smtClean="0"/>
              <a:t>)</a:t>
            </a:r>
          </a:p>
          <a:p>
            <a:pPr lvl="1"/>
            <a:r>
              <a:rPr lang="es-419" dirty="0" smtClean="0"/>
              <a:t>N-</a:t>
            </a:r>
            <a:r>
              <a:rPr lang="es-419" dirty="0" err="1" smtClean="0"/>
              <a:t>grams</a:t>
            </a:r>
            <a:endParaRPr lang="es-419" dirty="0" smtClean="0"/>
          </a:p>
          <a:p>
            <a:pPr lvl="1"/>
            <a:r>
              <a:rPr lang="es-419" dirty="0" err="1" smtClean="0"/>
              <a:t>Term</a:t>
            </a:r>
            <a:r>
              <a:rPr lang="es-419" dirty="0" smtClean="0"/>
              <a:t> </a:t>
            </a:r>
            <a:r>
              <a:rPr lang="es-419" dirty="0" err="1" smtClean="0"/>
              <a:t>Frecuency</a:t>
            </a:r>
            <a:endParaRPr lang="es-419" dirty="0" smtClean="0"/>
          </a:p>
          <a:p>
            <a:r>
              <a:rPr lang="en-US" b="1" dirty="0"/>
              <a:t>Acronym normalization and tagging </a:t>
            </a:r>
            <a:r>
              <a:rPr lang="en-US" dirty="0"/>
              <a:t>– acronyms can be specified as “I.B.M.” or “IBM” so these should be tagged and normalized.</a:t>
            </a:r>
          </a:p>
          <a:p>
            <a:r>
              <a:rPr lang="en-US" b="1" dirty="0"/>
              <a:t>Entity </a:t>
            </a:r>
            <a:r>
              <a:rPr lang="en-US" b="1" dirty="0" smtClean="0"/>
              <a:t>extraction</a:t>
            </a:r>
          </a:p>
          <a:p>
            <a:pPr lvl="1"/>
            <a:r>
              <a:rPr lang="en-US" b="1" i="1" dirty="0"/>
              <a:t>Regex </a:t>
            </a:r>
            <a:r>
              <a:rPr lang="en-US" b="1" i="1" dirty="0" smtClean="0"/>
              <a:t>extraction</a:t>
            </a:r>
          </a:p>
          <a:p>
            <a:pPr lvl="1"/>
            <a:r>
              <a:rPr lang="en-US" b="1" i="1" dirty="0"/>
              <a:t>Dictionary </a:t>
            </a:r>
            <a:r>
              <a:rPr lang="en-US" b="1" i="1" dirty="0" smtClean="0"/>
              <a:t>extraction</a:t>
            </a:r>
          </a:p>
          <a:p>
            <a:r>
              <a:rPr lang="en-US" b="1" dirty="0"/>
              <a:t>Phrase extraction</a:t>
            </a:r>
            <a:r>
              <a:rPr lang="en-US" dirty="0"/>
              <a:t> – extracts sequences of tokens (phrases) that have a strong meaning which is independent of the words when treated </a:t>
            </a:r>
            <a:r>
              <a:rPr lang="en-US" dirty="0" smtClean="0"/>
              <a:t>separately</a:t>
            </a:r>
            <a:endParaRPr lang="en-US" dirty="0"/>
          </a:p>
        </p:txBody>
      </p:sp>
    </p:spTree>
    <p:extLst>
      <p:ext uri="{BB962C8B-B14F-4D97-AF65-F5344CB8AC3E}">
        <p14:creationId xmlns:p14="http://schemas.microsoft.com/office/powerpoint/2010/main" val="813533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419" dirty="0" smtClean="0"/>
              <a:t>El método más sencillo (Análisis de sentimientos)</a:t>
            </a:r>
            <a:endParaRPr lang="en-US" dirty="0"/>
          </a:p>
        </p:txBody>
      </p:sp>
      <p:sp>
        <p:nvSpPr>
          <p:cNvPr id="3" name="Content Placeholder 2"/>
          <p:cNvSpPr>
            <a:spLocks noGrp="1"/>
          </p:cNvSpPr>
          <p:nvPr>
            <p:ph idx="1"/>
          </p:nvPr>
        </p:nvSpPr>
        <p:spPr>
          <a:xfrm>
            <a:off x="219076" y="1853248"/>
            <a:ext cx="11801474" cy="4747577"/>
          </a:xfrm>
        </p:spPr>
        <p:txBody>
          <a:bodyPr>
            <a:normAutofit fontScale="77500" lnSpcReduction="20000"/>
          </a:bodyPr>
          <a:lstStyle/>
          <a:p>
            <a:pPr marL="0" indent="0">
              <a:buNone/>
            </a:pPr>
            <a:r>
              <a:rPr lang="es-419" b="1" dirty="0" err="1" smtClean="0"/>
              <a:t>Term-Frecuency</a:t>
            </a:r>
            <a:r>
              <a:rPr lang="es-419" b="1" dirty="0" smtClean="0"/>
              <a:t>:</a:t>
            </a:r>
          </a:p>
          <a:p>
            <a:r>
              <a:rPr lang="es-419" dirty="0" smtClean="0"/>
              <a:t>Preparación:</a:t>
            </a:r>
          </a:p>
          <a:p>
            <a:pPr lvl="1"/>
            <a:r>
              <a:rPr lang="es-419" dirty="0" smtClean="0"/>
              <a:t>Tener textos clasificados por humanos (</a:t>
            </a:r>
            <a:r>
              <a:rPr lang="es-419" dirty="0" err="1" smtClean="0"/>
              <a:t>e.g</a:t>
            </a:r>
            <a:r>
              <a:rPr lang="es-419" dirty="0" smtClean="0"/>
              <a:t>.: tweets con sentimiento positivo/negativo)</a:t>
            </a:r>
          </a:p>
          <a:p>
            <a:pPr lvl="2"/>
            <a:r>
              <a:rPr lang="es-419" dirty="0">
                <a:hlinkClick r:id="rId2"/>
              </a:rPr>
              <a:t>https://</a:t>
            </a:r>
            <a:r>
              <a:rPr lang="es-419" dirty="0" smtClean="0">
                <a:hlinkClick r:id="rId2"/>
              </a:rPr>
              <a:t>github.com/ajesusflores/PleaseSetMyBackground/blob/master/twitters-spanish-12k.csv</a:t>
            </a:r>
            <a:endParaRPr lang="es-419" dirty="0" smtClean="0"/>
          </a:p>
          <a:p>
            <a:pPr lvl="1"/>
            <a:r>
              <a:rPr lang="es-419" dirty="0" smtClean="0"/>
              <a:t>Dividir el archivo en 2 secciones (Entrenamiento y verificación)</a:t>
            </a:r>
          </a:p>
          <a:p>
            <a:r>
              <a:rPr lang="es-419" dirty="0" smtClean="0"/>
              <a:t>Entrenamiento</a:t>
            </a:r>
          </a:p>
          <a:p>
            <a:pPr lvl="1"/>
            <a:r>
              <a:rPr lang="es-419" dirty="0" smtClean="0"/>
              <a:t>Se separa el texto completo a clasificar (únicamente con la parte de entrenamiento) en base a la clase a la que pertenecen</a:t>
            </a:r>
          </a:p>
          <a:p>
            <a:pPr lvl="1"/>
            <a:r>
              <a:rPr lang="es-419" dirty="0" smtClean="0"/>
              <a:t>Se concatena el texto de cada clase para obtener un solo </a:t>
            </a:r>
            <a:r>
              <a:rPr lang="es-419" dirty="0" err="1" smtClean="0"/>
              <a:t>string</a:t>
            </a:r>
            <a:r>
              <a:rPr lang="es-419" dirty="0" smtClean="0"/>
              <a:t> por clase (Corpus)</a:t>
            </a:r>
          </a:p>
          <a:p>
            <a:pPr lvl="1"/>
            <a:r>
              <a:rPr lang="es-419" dirty="0" smtClean="0"/>
              <a:t>Por cada clase se cuenta el total de palabras (términos) y en un diccionario se almacena cada palabra (como llave) y como valor almacenamos el porcentaje de apariciones de esa palabra en todo el texto (</a:t>
            </a:r>
            <a:r>
              <a:rPr lang="es-419" dirty="0" err="1" smtClean="0"/>
              <a:t>Term</a:t>
            </a:r>
            <a:r>
              <a:rPr lang="es-419" dirty="0" smtClean="0"/>
              <a:t> </a:t>
            </a:r>
            <a:r>
              <a:rPr lang="es-419" dirty="0" err="1" smtClean="0"/>
              <a:t>Frecuency</a:t>
            </a:r>
            <a:r>
              <a:rPr lang="es-419" dirty="0" smtClean="0"/>
              <a:t> / total). Se debe tener un diccionario por cada clase del texto</a:t>
            </a:r>
          </a:p>
          <a:p>
            <a:r>
              <a:rPr lang="es-419" dirty="0" smtClean="0"/>
              <a:t>Verificación:</a:t>
            </a:r>
          </a:p>
          <a:p>
            <a:pPr lvl="1"/>
            <a:r>
              <a:rPr lang="es-419" dirty="0" smtClean="0"/>
              <a:t>Cada tweet de la sección de </a:t>
            </a:r>
            <a:r>
              <a:rPr lang="es-419" dirty="0" err="1" smtClean="0"/>
              <a:t>verifcación</a:t>
            </a:r>
            <a:r>
              <a:rPr lang="es-419" dirty="0" smtClean="0"/>
              <a:t>:</a:t>
            </a:r>
          </a:p>
          <a:p>
            <a:pPr lvl="2"/>
            <a:r>
              <a:rPr lang="es-419" dirty="0" smtClean="0"/>
              <a:t>Obtenemos una lista de las palabras del tweet y almacenamos la frecuencia que tuvo esa palabra en cada corpus.</a:t>
            </a:r>
          </a:p>
          <a:p>
            <a:pPr lvl="2"/>
            <a:r>
              <a:rPr lang="es-419" dirty="0" smtClean="0"/>
              <a:t>Sumamos la frecuencia de cada termino para cada clase y se determina el sentimiento del texto en base a la sumatoria de mayor valor</a:t>
            </a:r>
          </a:p>
          <a:p>
            <a:pPr lvl="2"/>
            <a:endParaRPr lang="es-419" dirty="0" smtClean="0"/>
          </a:p>
          <a:p>
            <a:pPr lvl="1"/>
            <a:endParaRPr lang="en-US" dirty="0"/>
          </a:p>
        </p:txBody>
      </p:sp>
    </p:spTree>
    <p:extLst>
      <p:ext uri="{BB962C8B-B14F-4D97-AF65-F5344CB8AC3E}">
        <p14:creationId xmlns:p14="http://schemas.microsoft.com/office/powerpoint/2010/main" val="2260338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419" dirty="0" smtClean="0"/>
              <a:t>Deja que la música escoja tu </a:t>
            </a:r>
            <a:r>
              <a:rPr lang="es-419" dirty="0" err="1" smtClean="0"/>
              <a:t>wallpaper</a:t>
            </a:r>
            <a:endParaRPr lang="en-US" dirty="0"/>
          </a:p>
        </p:txBody>
      </p:sp>
      <p:sp>
        <p:nvSpPr>
          <p:cNvPr id="3" name="Content Placeholder 2"/>
          <p:cNvSpPr>
            <a:spLocks noGrp="1"/>
          </p:cNvSpPr>
          <p:nvPr>
            <p:ph idx="1"/>
          </p:nvPr>
        </p:nvSpPr>
        <p:spPr>
          <a:xfrm>
            <a:off x="209550" y="2052918"/>
            <a:ext cx="11668125" cy="4195481"/>
          </a:xfrm>
        </p:spPr>
        <p:txBody>
          <a:bodyPr/>
          <a:lstStyle/>
          <a:p>
            <a:r>
              <a:rPr lang="es-419" dirty="0" smtClean="0"/>
              <a:t>Obtener la canción que actualmente está sonando en mi reproductor de </a:t>
            </a:r>
            <a:r>
              <a:rPr lang="es-419" dirty="0" err="1" smtClean="0"/>
              <a:t>Spotify</a:t>
            </a:r>
            <a:endParaRPr lang="es-419" dirty="0" smtClean="0"/>
          </a:p>
          <a:p>
            <a:r>
              <a:rPr lang="es-419" dirty="0" smtClean="0"/>
              <a:t>Obtener la letra de la canción</a:t>
            </a:r>
          </a:p>
          <a:p>
            <a:pPr lvl="1"/>
            <a:r>
              <a:rPr lang="es-419" dirty="0" err="1" smtClean="0"/>
              <a:t>MusicXmatch</a:t>
            </a:r>
            <a:endParaRPr lang="es-419" dirty="0" smtClean="0"/>
          </a:p>
          <a:p>
            <a:pPr lvl="1"/>
            <a:r>
              <a:rPr lang="es-419" dirty="0" err="1" smtClean="0"/>
              <a:t>GeniusLyrics</a:t>
            </a:r>
            <a:endParaRPr lang="es-419" dirty="0" smtClean="0"/>
          </a:p>
          <a:p>
            <a:r>
              <a:rPr lang="es-419" b="1" dirty="0" smtClean="0">
                <a:solidFill>
                  <a:schemeClr val="bg1">
                    <a:lumMod val="95000"/>
                    <a:lumOff val="5000"/>
                  </a:schemeClr>
                </a:solidFill>
              </a:rPr>
              <a:t>Usar las herramientas de “Text </a:t>
            </a:r>
            <a:r>
              <a:rPr lang="es-419" b="1" dirty="0" err="1" smtClean="0">
                <a:solidFill>
                  <a:schemeClr val="bg1">
                    <a:lumMod val="95000"/>
                    <a:lumOff val="5000"/>
                  </a:schemeClr>
                </a:solidFill>
              </a:rPr>
              <a:t>Analytics</a:t>
            </a:r>
            <a:r>
              <a:rPr lang="es-419" b="1" dirty="0" smtClean="0">
                <a:solidFill>
                  <a:schemeClr val="bg1">
                    <a:lumMod val="95000"/>
                    <a:lumOff val="5000"/>
                  </a:schemeClr>
                </a:solidFill>
              </a:rPr>
              <a:t>” de los servicios “cognitivos” de Microsoft para obtener las “Frases principales” (Key </a:t>
            </a:r>
            <a:r>
              <a:rPr lang="en-US" b="1" dirty="0" smtClean="0">
                <a:solidFill>
                  <a:schemeClr val="bg1">
                    <a:lumMod val="95000"/>
                    <a:lumOff val="5000"/>
                  </a:schemeClr>
                </a:solidFill>
              </a:rPr>
              <a:t>phrases</a:t>
            </a:r>
            <a:r>
              <a:rPr lang="es-419" b="1" dirty="0" smtClean="0">
                <a:solidFill>
                  <a:schemeClr val="bg1">
                    <a:lumMod val="95000"/>
                    <a:lumOff val="5000"/>
                  </a:schemeClr>
                </a:solidFill>
              </a:rPr>
              <a:t>)  del texto</a:t>
            </a:r>
          </a:p>
          <a:p>
            <a:pPr lvl="1"/>
            <a:r>
              <a:rPr lang="es-419" b="1" dirty="0" smtClean="0">
                <a:solidFill>
                  <a:schemeClr val="bg1">
                    <a:lumMod val="95000"/>
                    <a:lumOff val="5000"/>
                  </a:schemeClr>
                </a:solidFill>
                <a:sym typeface="Wingdings" panose="05000000000000000000" pitchFamily="2" charset="2"/>
              </a:rPr>
              <a:t>Alternativa: Servicios de “Text </a:t>
            </a:r>
            <a:r>
              <a:rPr lang="es-419" b="1" dirty="0" err="1" smtClean="0">
                <a:solidFill>
                  <a:schemeClr val="bg1">
                    <a:lumMod val="95000"/>
                    <a:lumOff val="5000"/>
                  </a:schemeClr>
                </a:solidFill>
                <a:sym typeface="Wingdings" panose="05000000000000000000" pitchFamily="2" charset="2"/>
              </a:rPr>
              <a:t>Analytics</a:t>
            </a:r>
            <a:r>
              <a:rPr lang="es-419" b="1" dirty="0" smtClean="0">
                <a:solidFill>
                  <a:schemeClr val="bg1">
                    <a:lumMod val="95000"/>
                    <a:lumOff val="5000"/>
                  </a:schemeClr>
                </a:solidFill>
                <a:sym typeface="Wingdings" panose="05000000000000000000" pitchFamily="2" charset="2"/>
              </a:rPr>
              <a:t>” de IBM </a:t>
            </a:r>
          </a:p>
          <a:p>
            <a:r>
              <a:rPr lang="es-419" dirty="0" smtClean="0">
                <a:sym typeface="Wingdings" panose="05000000000000000000" pitchFamily="2" charset="2"/>
              </a:rPr>
              <a:t>Usar un servicio de fotografías para buscar imágenes usando las “Frases Principales”</a:t>
            </a:r>
          </a:p>
          <a:p>
            <a:r>
              <a:rPr lang="es-419" dirty="0" smtClean="0">
                <a:sym typeface="Wingdings" panose="05000000000000000000" pitchFamily="2" charset="2"/>
              </a:rPr>
              <a:t>Descargar la imagen y establecerla como fondo de pantalla.</a:t>
            </a:r>
          </a:p>
          <a:p>
            <a:endParaRPr lang="en-US" dirty="0"/>
          </a:p>
        </p:txBody>
      </p:sp>
    </p:spTree>
    <p:extLst>
      <p:ext uri="{BB962C8B-B14F-4D97-AF65-F5344CB8AC3E}">
        <p14:creationId xmlns:p14="http://schemas.microsoft.com/office/powerpoint/2010/main" val="963955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419" dirty="0" smtClean="0"/>
              <a:t>Gracias!</a:t>
            </a:r>
            <a:endParaRPr lang="en-US" dirty="0"/>
          </a:p>
        </p:txBody>
      </p:sp>
      <p:sp>
        <p:nvSpPr>
          <p:cNvPr id="3" name="Content Placeholder 2"/>
          <p:cNvSpPr>
            <a:spLocks noGrp="1"/>
          </p:cNvSpPr>
          <p:nvPr>
            <p:ph idx="1"/>
          </p:nvPr>
        </p:nvSpPr>
        <p:spPr>
          <a:xfrm>
            <a:off x="646111" y="2052918"/>
            <a:ext cx="9403742" cy="3374759"/>
          </a:xfrm>
        </p:spPr>
        <p:txBody>
          <a:bodyPr/>
          <a:lstStyle/>
          <a:p>
            <a:r>
              <a:rPr lang="es-419" dirty="0" err="1" smtClean="0"/>
              <a:t>Spotify</a:t>
            </a:r>
            <a:r>
              <a:rPr lang="es-419" dirty="0"/>
              <a:t>: </a:t>
            </a:r>
            <a:r>
              <a:rPr lang="es-419" dirty="0">
                <a:hlinkClick r:id="rId2"/>
              </a:rPr>
              <a:t>http://www.spotify.com</a:t>
            </a:r>
            <a:r>
              <a:rPr lang="es-419" dirty="0" smtClean="0">
                <a:hlinkClick r:id="rId2"/>
              </a:rPr>
              <a:t>/</a:t>
            </a:r>
            <a:endParaRPr lang="es-419" dirty="0" smtClean="0"/>
          </a:p>
          <a:p>
            <a:r>
              <a:rPr lang="es-419" dirty="0" err="1" smtClean="0"/>
              <a:t>Genius</a:t>
            </a:r>
            <a:r>
              <a:rPr lang="es-419" dirty="0"/>
              <a:t>: </a:t>
            </a:r>
            <a:r>
              <a:rPr lang="es-419" dirty="0">
                <a:hlinkClick r:id="rId3"/>
              </a:rPr>
              <a:t>https://genius.com</a:t>
            </a:r>
            <a:r>
              <a:rPr lang="es-419" dirty="0" smtClean="0">
                <a:hlinkClick r:id="rId3"/>
              </a:rPr>
              <a:t>/</a:t>
            </a:r>
            <a:endParaRPr lang="es-419" dirty="0"/>
          </a:p>
          <a:p>
            <a:r>
              <a:rPr lang="es-419" dirty="0" err="1" smtClean="0"/>
              <a:t>MusicXMatch</a:t>
            </a:r>
            <a:r>
              <a:rPr lang="es-419" dirty="0"/>
              <a:t>: </a:t>
            </a:r>
            <a:r>
              <a:rPr lang="es-419" dirty="0">
                <a:hlinkClick r:id="rId4"/>
              </a:rPr>
              <a:t>https://</a:t>
            </a:r>
            <a:r>
              <a:rPr lang="es-419" dirty="0" smtClean="0">
                <a:hlinkClick r:id="rId4"/>
              </a:rPr>
              <a:t>www.musixmatch.com/es</a:t>
            </a:r>
            <a:endParaRPr lang="es-419" dirty="0" smtClean="0"/>
          </a:p>
          <a:p>
            <a:r>
              <a:rPr lang="es-419" dirty="0" smtClean="0"/>
              <a:t>Microsoft </a:t>
            </a:r>
            <a:r>
              <a:rPr lang="es-419" dirty="0" err="1" smtClean="0"/>
              <a:t>Analytics</a:t>
            </a:r>
            <a:r>
              <a:rPr lang="es-419" dirty="0"/>
              <a:t>: </a:t>
            </a:r>
            <a:r>
              <a:rPr lang="es-419" dirty="0">
                <a:hlinkClick r:id="rId5"/>
              </a:rPr>
              <a:t>https://azure.microsoft.com/es-mx/services/cognitive-services/text-analytics</a:t>
            </a:r>
            <a:r>
              <a:rPr lang="es-419" dirty="0" smtClean="0">
                <a:hlinkClick r:id="rId5"/>
              </a:rPr>
              <a:t>/</a:t>
            </a:r>
            <a:endParaRPr lang="es-419" dirty="0" smtClean="0"/>
          </a:p>
          <a:p>
            <a:r>
              <a:rPr lang="es-419" dirty="0" err="1" smtClean="0"/>
              <a:t>Pexels</a:t>
            </a:r>
            <a:r>
              <a:rPr lang="es-419" dirty="0"/>
              <a:t>: </a:t>
            </a:r>
            <a:r>
              <a:rPr lang="es-419" dirty="0">
                <a:hlinkClick r:id="rId6"/>
              </a:rPr>
              <a:t>https://www.pexels.com</a:t>
            </a:r>
            <a:r>
              <a:rPr lang="es-419" dirty="0" smtClean="0">
                <a:hlinkClick r:id="rId6"/>
              </a:rPr>
              <a:t>/</a:t>
            </a:r>
            <a:endParaRPr lang="es-419" dirty="0" smtClean="0"/>
          </a:p>
          <a:p>
            <a:r>
              <a:rPr lang="es-419" dirty="0" err="1" smtClean="0"/>
              <a:t>Flickr</a:t>
            </a:r>
            <a:r>
              <a:rPr lang="es-419" dirty="0"/>
              <a:t>: </a:t>
            </a:r>
            <a:r>
              <a:rPr lang="es-419" dirty="0">
                <a:hlinkClick r:id="rId7"/>
              </a:rPr>
              <a:t>https://www.flickr.com</a:t>
            </a:r>
            <a:r>
              <a:rPr lang="es-419" dirty="0" smtClean="0">
                <a:hlinkClick r:id="rId7"/>
              </a:rPr>
              <a:t>/</a:t>
            </a:r>
            <a:endParaRPr lang="es-419" dirty="0" smtClean="0"/>
          </a:p>
          <a:p>
            <a:endParaRPr lang="en-US" dirty="0"/>
          </a:p>
        </p:txBody>
      </p:sp>
    </p:spTree>
    <p:extLst>
      <p:ext uri="{BB962C8B-B14F-4D97-AF65-F5344CB8AC3E}">
        <p14:creationId xmlns:p14="http://schemas.microsoft.com/office/powerpoint/2010/main" val="1457883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419" dirty="0" smtClean="0"/>
              <a:t>Machine </a:t>
            </a:r>
            <a:r>
              <a:rPr lang="es-419" dirty="0" err="1" smtClean="0"/>
              <a:t>Learning</a:t>
            </a:r>
            <a:r>
              <a:rPr lang="es-419" dirty="0" smtClean="0"/>
              <a:t>		</a:t>
            </a:r>
            <a:endParaRPr lang="en-US" dirty="0"/>
          </a:p>
        </p:txBody>
      </p:sp>
      <p:sp>
        <p:nvSpPr>
          <p:cNvPr id="5" name="Text Placeholder 4"/>
          <p:cNvSpPr>
            <a:spLocks noGrp="1"/>
          </p:cNvSpPr>
          <p:nvPr>
            <p:ph type="body" idx="1"/>
          </p:nvPr>
        </p:nvSpPr>
        <p:spPr/>
        <p:txBody>
          <a:bodyPr/>
          <a:lstStyle/>
          <a:p>
            <a:r>
              <a:rPr lang="es-419" dirty="0" smtClean="0"/>
              <a:t>Conceptos básicos</a:t>
            </a:r>
            <a:endParaRPr lang="en-US" dirty="0"/>
          </a:p>
        </p:txBody>
      </p:sp>
    </p:spTree>
    <p:extLst>
      <p:ext uri="{BB962C8B-B14F-4D97-AF65-F5344CB8AC3E}">
        <p14:creationId xmlns:p14="http://schemas.microsoft.com/office/powerpoint/2010/main" val="9295322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419" dirty="0" smtClean="0"/>
              <a:t>Ejemplos</a:t>
            </a:r>
            <a:endParaRPr lang="en-US" dirty="0"/>
          </a:p>
        </p:txBody>
      </p:sp>
      <p:sp>
        <p:nvSpPr>
          <p:cNvPr id="5" name="Text Placeholder 4"/>
          <p:cNvSpPr>
            <a:spLocks noGrp="1"/>
          </p:cNvSpPr>
          <p:nvPr>
            <p:ph type="body" idx="1"/>
          </p:nvPr>
        </p:nvSpPr>
        <p:spPr/>
        <p:txBody>
          <a:bodyPr/>
          <a:lstStyle/>
          <a:p>
            <a:r>
              <a:rPr lang="es-419" dirty="0" smtClean="0"/>
              <a:t>Banda de turistas	</a:t>
            </a:r>
            <a:endParaRPr lang="en-US" dirty="0"/>
          </a:p>
        </p:txBody>
      </p:sp>
      <p:sp>
        <p:nvSpPr>
          <p:cNvPr id="9" name="Text Placeholder 8"/>
          <p:cNvSpPr>
            <a:spLocks noGrp="1"/>
          </p:cNvSpPr>
          <p:nvPr>
            <p:ph type="body" sz="half" idx="18"/>
          </p:nvPr>
        </p:nvSpPr>
        <p:spPr/>
        <p:txBody>
          <a:bodyPr/>
          <a:lstStyle/>
          <a:p>
            <a:r>
              <a:rPr lang="es-419" dirty="0" smtClean="0"/>
              <a:t>Por qué será?</a:t>
            </a:r>
            <a:endParaRPr lang="en-US" dirty="0"/>
          </a:p>
        </p:txBody>
      </p:sp>
      <p:sp>
        <p:nvSpPr>
          <p:cNvPr id="10" name="Text Placeholder 9"/>
          <p:cNvSpPr>
            <a:spLocks noGrp="1"/>
          </p:cNvSpPr>
          <p:nvPr>
            <p:ph type="body" sz="half" idx="19"/>
          </p:nvPr>
        </p:nvSpPr>
        <p:spPr/>
        <p:txBody>
          <a:bodyPr/>
          <a:lstStyle/>
          <a:p>
            <a:r>
              <a:rPr lang="es-419" dirty="0" smtClean="0"/>
              <a:t>Contrabando y Traición</a:t>
            </a:r>
            <a:endParaRPr lang="en-US" dirty="0"/>
          </a:p>
        </p:txBody>
      </p:sp>
      <p:sp>
        <p:nvSpPr>
          <p:cNvPr id="7" name="Text Placeholder 6"/>
          <p:cNvSpPr>
            <a:spLocks noGrp="1"/>
          </p:cNvSpPr>
          <p:nvPr>
            <p:ph type="body" sz="quarter" idx="13"/>
          </p:nvPr>
        </p:nvSpPr>
        <p:spPr/>
        <p:txBody>
          <a:bodyPr/>
          <a:lstStyle/>
          <a:p>
            <a:r>
              <a:rPr lang="es-419" dirty="0" smtClean="0"/>
              <a:t>Nirvana	</a:t>
            </a:r>
            <a:endParaRPr lang="en-US" dirty="0"/>
          </a:p>
        </p:txBody>
      </p:sp>
      <p:sp>
        <p:nvSpPr>
          <p:cNvPr id="11" name="Text Placeholder 10"/>
          <p:cNvSpPr>
            <a:spLocks noGrp="1"/>
          </p:cNvSpPr>
          <p:nvPr>
            <p:ph type="body" sz="half" idx="20"/>
          </p:nvPr>
        </p:nvSpPr>
        <p:spPr/>
        <p:txBody>
          <a:bodyPr/>
          <a:lstStyle/>
          <a:p>
            <a:r>
              <a:rPr lang="en-US" dirty="0"/>
              <a:t>Pennyroyal Tea</a:t>
            </a:r>
          </a:p>
        </p:txBody>
      </p:sp>
      <p:pic>
        <p:nvPicPr>
          <p:cNvPr id="6146" name="Picture 2" descr="https://farm5.staticflickr.com/4208/35509654066_536c8a48d7_b.jpg"/>
          <p:cNvPicPr>
            <a:picLocks noGrp="1" noChangeAspect="1" noChangeArrowheads="1"/>
          </p:cNvPicPr>
          <p:nvPr>
            <p:ph type="pic" idx="15"/>
          </p:nvPr>
        </p:nvPicPr>
        <p:blipFill>
          <a:blip r:embed="rId3">
            <a:extLst>
              <a:ext uri="{28A0092B-C50C-407E-A947-70E740481C1C}">
                <a14:useLocalDpi xmlns:a14="http://schemas.microsoft.com/office/drawing/2010/main" val="0"/>
              </a:ext>
            </a:extLst>
          </a:blip>
          <a:srcRect t="11142" b="11142"/>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s://static.pexels.com/photos/462331/pexels-photo-462331.jpeg"/>
          <p:cNvPicPr>
            <a:picLocks noGrp="1" noChangeAspect="1" noChangeArrowheads="1"/>
          </p:cNvPicPr>
          <p:nvPr>
            <p:ph type="pic" idx="21"/>
          </p:nvPr>
        </p:nvPicPr>
        <p:blipFill>
          <a:blip r:embed="rId4">
            <a:extLst>
              <a:ext uri="{28A0092B-C50C-407E-A947-70E740481C1C}">
                <a14:useLocalDpi xmlns:a14="http://schemas.microsoft.com/office/drawing/2010/main" val="0"/>
              </a:ext>
            </a:extLst>
          </a:blip>
          <a:srcRect t="10573" b="1057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6"/>
          <p:cNvSpPr>
            <a:spLocks noGrp="1"/>
          </p:cNvSpPr>
          <p:nvPr>
            <p:ph type="body" sz="quarter" idx="13"/>
          </p:nvPr>
        </p:nvSpPr>
        <p:spPr>
          <a:xfrm>
            <a:off x="3882415" y="4250949"/>
            <a:ext cx="2932113" cy="576262"/>
          </a:xfrm>
        </p:spPr>
        <p:txBody>
          <a:bodyPr/>
          <a:lstStyle/>
          <a:p>
            <a:r>
              <a:rPr lang="es-419" dirty="0" smtClean="0"/>
              <a:t>La lupita	</a:t>
            </a:r>
            <a:endParaRPr lang="en-US" dirty="0"/>
          </a:p>
        </p:txBody>
      </p:sp>
      <p:pic>
        <p:nvPicPr>
          <p:cNvPr id="6152" name="Picture 8" descr="https://static.pexels.com/photos/302810/pexels-photo-302810.jpeg"/>
          <p:cNvPicPr>
            <a:picLocks noGrp="1" noChangeAspect="1" noChangeArrowheads="1"/>
          </p:cNvPicPr>
          <p:nvPr>
            <p:ph type="pic" idx="22"/>
          </p:nvPr>
        </p:nvPicPr>
        <p:blipFill>
          <a:blip r:embed="rId5">
            <a:extLst>
              <a:ext uri="{28A0092B-C50C-407E-A947-70E740481C1C}">
                <a14:useLocalDpi xmlns:a14="http://schemas.microsoft.com/office/drawing/2010/main" val="0"/>
              </a:ext>
            </a:extLst>
          </a:blip>
          <a:srcRect t="12058" b="12058"/>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279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419" dirty="0" smtClean="0"/>
              <a:t>¿Qué es Machine </a:t>
            </a:r>
            <a:r>
              <a:rPr lang="es-419" dirty="0" err="1" smtClean="0"/>
              <a:t>Learning</a:t>
            </a:r>
            <a:r>
              <a:rPr lang="es-419" dirty="0" smtClean="0"/>
              <a:t>?	</a:t>
            </a:r>
            <a:endParaRPr lang="en-US" dirty="0"/>
          </a:p>
        </p:txBody>
      </p:sp>
      <p:sp>
        <p:nvSpPr>
          <p:cNvPr id="7" name="Content Placeholder 6"/>
          <p:cNvSpPr>
            <a:spLocks noGrp="1"/>
          </p:cNvSpPr>
          <p:nvPr>
            <p:ph idx="1"/>
          </p:nvPr>
        </p:nvSpPr>
        <p:spPr/>
        <p:txBody>
          <a:bodyPr/>
          <a:lstStyle/>
          <a:p>
            <a:r>
              <a:rPr lang="es-419" dirty="0" smtClean="0"/>
              <a:t>The </a:t>
            </a:r>
            <a:r>
              <a:rPr lang="es-419" dirty="0" err="1" smtClean="0"/>
              <a:t>field</a:t>
            </a:r>
            <a:r>
              <a:rPr lang="es-419" dirty="0" smtClean="0"/>
              <a:t> of </a:t>
            </a:r>
            <a:r>
              <a:rPr lang="es-419" dirty="0" err="1" smtClean="0"/>
              <a:t>study</a:t>
            </a:r>
            <a:r>
              <a:rPr lang="es-419" dirty="0" smtClean="0"/>
              <a:t> </a:t>
            </a:r>
            <a:r>
              <a:rPr lang="es-419" dirty="0" err="1" smtClean="0"/>
              <a:t>that</a:t>
            </a:r>
            <a:r>
              <a:rPr lang="es-419" dirty="0" smtClean="0"/>
              <a:t> </a:t>
            </a:r>
            <a:r>
              <a:rPr lang="es-419" dirty="0" err="1" smtClean="0"/>
              <a:t>gives</a:t>
            </a:r>
            <a:r>
              <a:rPr lang="es-419" dirty="0" smtClean="0"/>
              <a:t> </a:t>
            </a:r>
            <a:r>
              <a:rPr lang="es-419" dirty="0" err="1" smtClean="0"/>
              <a:t>computers</a:t>
            </a:r>
            <a:r>
              <a:rPr lang="es-419" dirty="0" smtClean="0"/>
              <a:t> the </a:t>
            </a:r>
            <a:r>
              <a:rPr lang="es-419" dirty="0" err="1" smtClean="0"/>
              <a:t>ability</a:t>
            </a:r>
            <a:r>
              <a:rPr lang="es-419" dirty="0" smtClean="0"/>
              <a:t> to </a:t>
            </a:r>
            <a:r>
              <a:rPr lang="es-419" dirty="0" err="1" smtClean="0"/>
              <a:t>learn</a:t>
            </a:r>
            <a:r>
              <a:rPr lang="es-419" dirty="0" smtClean="0"/>
              <a:t> </a:t>
            </a:r>
            <a:r>
              <a:rPr lang="es-419" dirty="0" err="1" smtClean="0"/>
              <a:t>without</a:t>
            </a:r>
            <a:r>
              <a:rPr lang="es-419" dirty="0" smtClean="0"/>
              <a:t> </a:t>
            </a:r>
            <a:r>
              <a:rPr lang="es-419" dirty="0" err="1" smtClean="0"/>
              <a:t>being</a:t>
            </a:r>
            <a:r>
              <a:rPr lang="es-419" dirty="0" smtClean="0"/>
              <a:t> </a:t>
            </a:r>
            <a:r>
              <a:rPr lang="es-419" dirty="0" err="1" smtClean="0"/>
              <a:t>explicity</a:t>
            </a:r>
            <a:r>
              <a:rPr lang="es-419" dirty="0" smtClean="0"/>
              <a:t> </a:t>
            </a:r>
            <a:r>
              <a:rPr lang="es-419" dirty="0" err="1" smtClean="0"/>
              <a:t>programmed</a:t>
            </a:r>
            <a:r>
              <a:rPr lang="es-419"/>
              <a:t> </a:t>
            </a:r>
            <a:r>
              <a:rPr lang="es-419" smtClean="0"/>
              <a:t>(Arthur </a:t>
            </a:r>
            <a:r>
              <a:rPr lang="es-419" dirty="0"/>
              <a:t>Samuel,1959): </a:t>
            </a:r>
            <a:r>
              <a:rPr lang="es-419" sz="1600" dirty="0">
                <a:hlinkClick r:id="rId2"/>
              </a:rPr>
              <a:t>https://cims.nyu.edu/~</a:t>
            </a:r>
            <a:r>
              <a:rPr lang="es-419" sz="1600" dirty="0" smtClean="0">
                <a:hlinkClick r:id="rId2"/>
              </a:rPr>
              <a:t>munoz/files/ml_optimization.pdf</a:t>
            </a:r>
            <a:r>
              <a:rPr lang="es-419" sz="1600" dirty="0"/>
              <a:t> </a:t>
            </a:r>
            <a:r>
              <a:rPr lang="es-419" sz="1600" dirty="0">
                <a:hlinkClick r:id="rId3"/>
              </a:rPr>
              <a:t>https://</a:t>
            </a:r>
            <a:r>
              <a:rPr lang="es-419" sz="1600" dirty="0" smtClean="0">
                <a:hlinkClick r:id="rId3"/>
              </a:rPr>
              <a:t>www.ibm.com/developerworks/community/blogs/jfp/entry/What_Is_Machine_Learning?lang=en</a:t>
            </a:r>
            <a:endParaRPr lang="es-419" sz="1600" dirty="0" smtClean="0"/>
          </a:p>
          <a:p>
            <a:r>
              <a:rPr lang="en-US" dirty="0" smtClean="0"/>
              <a:t>A computer </a:t>
            </a:r>
            <a:r>
              <a:rPr lang="en-US" dirty="0"/>
              <a:t>program is said to learn from experience E, with respect to some task T, and some performance measure P, if its performance on T as measured by P improves with experience </a:t>
            </a:r>
            <a:r>
              <a:rPr lang="en-US" dirty="0" smtClean="0"/>
              <a:t>E (</a:t>
            </a:r>
            <a:r>
              <a:rPr lang="en-US" dirty="0"/>
              <a:t>Tom </a:t>
            </a:r>
            <a:r>
              <a:rPr lang="en-US" dirty="0" smtClean="0"/>
              <a:t>Mitchell, </a:t>
            </a:r>
            <a:r>
              <a:rPr lang="en-US" dirty="0"/>
              <a:t>1997) </a:t>
            </a:r>
            <a:r>
              <a:rPr lang="en-US" sz="1600" dirty="0">
                <a:hlinkClick r:id="rId4"/>
              </a:rPr>
              <a:t>https://</a:t>
            </a:r>
            <a:r>
              <a:rPr lang="en-US" sz="1600" dirty="0" smtClean="0">
                <a:hlinkClick r:id="rId4"/>
              </a:rPr>
              <a:t>www.amazon.com/dp/0070428077?tag=inspiredalgor-20</a:t>
            </a:r>
            <a:endParaRPr lang="en-US" dirty="0" smtClean="0"/>
          </a:p>
          <a:p>
            <a:endParaRPr lang="en-US" dirty="0" smtClean="0"/>
          </a:p>
          <a:p>
            <a:endParaRPr lang="es-419" dirty="0" smtClean="0"/>
          </a:p>
          <a:p>
            <a:endParaRPr lang="en-US" dirty="0"/>
          </a:p>
        </p:txBody>
      </p:sp>
    </p:spTree>
    <p:extLst>
      <p:ext uri="{BB962C8B-B14F-4D97-AF65-F5344CB8AC3E}">
        <p14:creationId xmlns:p14="http://schemas.microsoft.com/office/powerpoint/2010/main" val="18793170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419" dirty="0" smtClean="0"/>
              <a:t>Las dos grandes vertientes	 (</a:t>
            </a:r>
            <a:r>
              <a:rPr lang="es-419" dirty="0" err="1" smtClean="0"/>
              <a:t>Learning</a:t>
            </a:r>
            <a:r>
              <a:rPr lang="es-419" dirty="0" smtClean="0"/>
              <a:t> </a:t>
            </a:r>
            <a:r>
              <a:rPr lang="es-419" dirty="0" err="1" smtClean="0"/>
              <a:t>paradigms</a:t>
            </a:r>
            <a:r>
              <a:rPr lang="es-419" dirty="0" smtClean="0"/>
              <a:t>)	</a:t>
            </a:r>
            <a:endParaRPr lang="en-US" dirty="0"/>
          </a:p>
        </p:txBody>
      </p:sp>
      <p:sp>
        <p:nvSpPr>
          <p:cNvPr id="3" name="Content Placeholder 2"/>
          <p:cNvSpPr>
            <a:spLocks noGrp="1"/>
          </p:cNvSpPr>
          <p:nvPr>
            <p:ph idx="1"/>
          </p:nvPr>
        </p:nvSpPr>
        <p:spPr/>
        <p:txBody>
          <a:bodyPr/>
          <a:lstStyle/>
          <a:p>
            <a:r>
              <a:rPr lang="es-419" dirty="0" err="1" smtClean="0"/>
              <a:t>Supervised</a:t>
            </a:r>
            <a:r>
              <a:rPr lang="es-419" dirty="0" smtClean="0"/>
              <a:t> </a:t>
            </a:r>
            <a:r>
              <a:rPr lang="es-419" dirty="0" err="1" smtClean="0"/>
              <a:t>Learning</a:t>
            </a:r>
            <a:endParaRPr lang="es-419" dirty="0" smtClean="0"/>
          </a:p>
          <a:p>
            <a:pPr lvl="1"/>
            <a:r>
              <a:rPr lang="es-419" dirty="0" smtClean="0"/>
              <a:t>Clasificación</a:t>
            </a:r>
          </a:p>
          <a:p>
            <a:pPr lvl="2"/>
            <a:r>
              <a:rPr lang="es-419" dirty="0" smtClean="0"/>
              <a:t>Análisis de sentimientos</a:t>
            </a:r>
          </a:p>
          <a:p>
            <a:pPr lvl="2"/>
            <a:r>
              <a:rPr lang="es-419" dirty="0" smtClean="0"/>
              <a:t>Es un perro o un gato?</a:t>
            </a:r>
          </a:p>
          <a:p>
            <a:pPr lvl="1"/>
            <a:r>
              <a:rPr lang="es-419" dirty="0" smtClean="0"/>
              <a:t>Regresión</a:t>
            </a:r>
          </a:p>
          <a:p>
            <a:pPr lvl="1"/>
            <a:r>
              <a:rPr lang="es-419" dirty="0" err="1" smtClean="0"/>
              <a:t>Bayesian</a:t>
            </a:r>
            <a:r>
              <a:rPr lang="es-419" dirty="0" smtClean="0"/>
              <a:t> </a:t>
            </a:r>
            <a:r>
              <a:rPr lang="es-419" dirty="0" err="1" smtClean="0"/>
              <a:t>techniques</a:t>
            </a:r>
            <a:endParaRPr lang="es-419" dirty="0"/>
          </a:p>
          <a:p>
            <a:r>
              <a:rPr lang="es-419" dirty="0" err="1" smtClean="0"/>
              <a:t>Unsupervised</a:t>
            </a:r>
            <a:r>
              <a:rPr lang="es-419" dirty="0" smtClean="0"/>
              <a:t> </a:t>
            </a:r>
            <a:r>
              <a:rPr lang="es-419" dirty="0" err="1" smtClean="0"/>
              <a:t>Learning</a:t>
            </a:r>
            <a:endParaRPr lang="es-419" dirty="0" smtClean="0"/>
          </a:p>
          <a:p>
            <a:pPr lvl="1"/>
            <a:r>
              <a:rPr lang="es-419" dirty="0" err="1" smtClean="0"/>
              <a:t>Clustering</a:t>
            </a:r>
            <a:endParaRPr lang="es-419" dirty="0" smtClean="0"/>
          </a:p>
          <a:p>
            <a:pPr lvl="1"/>
            <a:r>
              <a:rPr lang="es-419" dirty="0" smtClean="0"/>
              <a:t>Neural Networks?</a:t>
            </a:r>
          </a:p>
          <a:p>
            <a:r>
              <a:rPr lang="es-419" dirty="0" err="1" smtClean="0"/>
              <a:t>Reinforcement</a:t>
            </a:r>
            <a:r>
              <a:rPr lang="es-419" dirty="0" smtClean="0"/>
              <a:t> </a:t>
            </a:r>
            <a:r>
              <a:rPr lang="es-419" dirty="0" err="1" smtClean="0"/>
              <a:t>Learning</a:t>
            </a:r>
            <a:endParaRPr lang="en-US" dirty="0"/>
          </a:p>
        </p:txBody>
      </p:sp>
    </p:spTree>
    <p:extLst>
      <p:ext uri="{BB962C8B-B14F-4D97-AF65-F5344CB8AC3E}">
        <p14:creationId xmlns:p14="http://schemas.microsoft.com/office/powerpoint/2010/main" val="34617561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419" dirty="0" err="1" smtClean="0"/>
              <a:t>Unsupervised</a:t>
            </a:r>
            <a:r>
              <a:rPr lang="es-419" dirty="0" smtClean="0"/>
              <a:t> </a:t>
            </a:r>
            <a:r>
              <a:rPr lang="es-419" dirty="0" err="1" smtClean="0"/>
              <a:t>Learning</a:t>
            </a:r>
            <a:r>
              <a:rPr lang="es-419" dirty="0" smtClean="0"/>
              <a:t>	</a:t>
            </a:r>
            <a:endParaRPr lang="en-US" dirty="0"/>
          </a:p>
        </p:txBody>
      </p:sp>
      <p:sp>
        <p:nvSpPr>
          <p:cNvPr id="3" name="Content Placeholder 2"/>
          <p:cNvSpPr>
            <a:spLocks noGrp="1"/>
          </p:cNvSpPr>
          <p:nvPr>
            <p:ph idx="1"/>
          </p:nvPr>
        </p:nvSpPr>
        <p:spPr/>
        <p:txBody>
          <a:bodyPr/>
          <a:lstStyle/>
          <a:p>
            <a:r>
              <a:rPr lang="es-419" dirty="0" err="1" smtClean="0"/>
              <a:t>Clustering</a:t>
            </a:r>
            <a:r>
              <a:rPr lang="es-419" dirty="0" smtClean="0"/>
              <a:t> (K-</a:t>
            </a:r>
            <a:r>
              <a:rPr lang="es-419" dirty="0" err="1" smtClean="0"/>
              <a:t>Means</a:t>
            </a:r>
            <a:r>
              <a:rPr lang="es-419" dirty="0" smtClean="0"/>
              <a:t>):</a:t>
            </a:r>
          </a:p>
          <a:p>
            <a:pPr lvl="1"/>
            <a:r>
              <a:rPr lang="en-US" dirty="0">
                <a:hlinkClick r:id="rId2"/>
              </a:rPr>
              <a:t>http://www.onmyphd.com/?</a:t>
            </a:r>
            <a:r>
              <a:rPr lang="en-US" dirty="0" smtClean="0">
                <a:hlinkClick r:id="rId2"/>
              </a:rPr>
              <a:t>p=k-means.clustering</a:t>
            </a:r>
            <a:endParaRPr lang="en-US" dirty="0" smtClean="0"/>
          </a:p>
          <a:p>
            <a:endParaRPr lang="es-419" dirty="0"/>
          </a:p>
          <a:p>
            <a:endParaRPr lang="en-US" dirty="0"/>
          </a:p>
        </p:txBody>
      </p:sp>
      <p:pic>
        <p:nvPicPr>
          <p:cNvPr id="1026" name="Picture 2" descr="People Grouped into Different Siz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688" y="3138369"/>
            <a:ext cx="6619399" cy="33097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shirt Proble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800" y="3133369"/>
            <a:ext cx="3657600" cy="33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50367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419" sz="4800" dirty="0" err="1" smtClean="0"/>
              <a:t>Supervised</a:t>
            </a:r>
            <a:r>
              <a:rPr lang="es-419" sz="4800" dirty="0" smtClean="0"/>
              <a:t> </a:t>
            </a:r>
            <a:r>
              <a:rPr lang="es-419" sz="4800" dirty="0" err="1" smtClean="0"/>
              <a:t>Learning</a:t>
            </a:r>
            <a:r>
              <a:rPr lang="es-419" sz="4800" dirty="0" smtClean="0"/>
              <a:t>	</a:t>
            </a:r>
            <a:endParaRPr lang="en-US" sz="4800" dirty="0"/>
          </a:p>
        </p:txBody>
      </p:sp>
      <p:sp>
        <p:nvSpPr>
          <p:cNvPr id="3" name="Content Placeholder 2"/>
          <p:cNvSpPr>
            <a:spLocks noGrp="1"/>
          </p:cNvSpPr>
          <p:nvPr>
            <p:ph idx="1"/>
          </p:nvPr>
        </p:nvSpPr>
        <p:spPr/>
        <p:txBody>
          <a:bodyPr>
            <a:normAutofit/>
          </a:bodyPr>
          <a:lstStyle/>
          <a:p>
            <a:r>
              <a:rPr lang="es-419" sz="2800" dirty="0" smtClean="0"/>
              <a:t>Redes Neuronales:</a:t>
            </a:r>
          </a:p>
          <a:p>
            <a:pPr lvl="1"/>
            <a:r>
              <a:rPr lang="es-419" sz="2400" dirty="0" smtClean="0"/>
              <a:t>-Single </a:t>
            </a:r>
            <a:r>
              <a:rPr lang="es-419" sz="2400" dirty="0" err="1" smtClean="0"/>
              <a:t>Neuron</a:t>
            </a:r>
            <a:endParaRPr lang="es-419" sz="2400" dirty="0" smtClean="0"/>
          </a:p>
          <a:p>
            <a:pPr lvl="1"/>
            <a:r>
              <a:rPr lang="es-419" sz="2400" dirty="0" smtClean="0"/>
              <a:t>-</a:t>
            </a:r>
            <a:r>
              <a:rPr lang="es-419" sz="2400" dirty="0" err="1" smtClean="0"/>
              <a:t>Multi</a:t>
            </a:r>
            <a:r>
              <a:rPr lang="es-419" sz="2400" dirty="0" smtClean="0"/>
              <a:t> </a:t>
            </a:r>
            <a:r>
              <a:rPr lang="es-419" sz="2400" dirty="0" err="1" smtClean="0"/>
              <a:t>Layer</a:t>
            </a:r>
            <a:endParaRPr lang="es-419" sz="2400" dirty="0" smtClean="0"/>
          </a:p>
          <a:p>
            <a:pPr lvl="1"/>
            <a:r>
              <a:rPr lang="es-419" sz="2400" dirty="0" smtClean="0"/>
              <a:t>-Deep </a:t>
            </a:r>
            <a:r>
              <a:rPr lang="es-419" sz="2400" dirty="0" err="1" smtClean="0"/>
              <a:t>Learning</a:t>
            </a:r>
            <a:endParaRPr lang="en-US" sz="2400" dirty="0"/>
          </a:p>
        </p:txBody>
      </p:sp>
    </p:spTree>
    <p:extLst>
      <p:ext uri="{BB962C8B-B14F-4D97-AF65-F5344CB8AC3E}">
        <p14:creationId xmlns:p14="http://schemas.microsoft.com/office/powerpoint/2010/main" val="14210576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419" dirty="0" smtClean="0"/>
              <a:t>Neurona</a:t>
            </a:r>
            <a:endParaRPr lang="en-US" dirty="0"/>
          </a:p>
        </p:txBody>
      </p:sp>
      <p:pic>
        <p:nvPicPr>
          <p:cNvPr id="2050" name="Picture 2" descr="https://upload.wikimedia.org/wikipedia/commons/thumb/b/b0/Perceptr%C3%B3n_5_unidades.svg/400px-Perceptr%C3%B3n_5_unidade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025" y="3893483"/>
            <a:ext cx="3810000" cy="249555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esultado de imagen para neuron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25" y="1560832"/>
            <a:ext cx="3810000" cy="201930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9107" y="1560832"/>
            <a:ext cx="6437603" cy="4828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58174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419" dirty="0" smtClean="0"/>
              <a:t>Red Neuronal</a:t>
            </a:r>
            <a:endParaRPr lang="en-US" dirty="0"/>
          </a:p>
        </p:txBody>
      </p:sp>
      <p:sp>
        <p:nvSpPr>
          <p:cNvPr id="3" name="Content Placeholder 2"/>
          <p:cNvSpPr>
            <a:spLocks noGrp="1"/>
          </p:cNvSpPr>
          <p:nvPr>
            <p:ph idx="1"/>
          </p:nvPr>
        </p:nvSpPr>
        <p:spPr/>
        <p:txBody>
          <a:bodyPr/>
          <a:lstStyle/>
          <a:p>
            <a:endParaRPr lang="en-US"/>
          </a:p>
        </p:txBody>
      </p:sp>
      <p:pic>
        <p:nvPicPr>
          <p:cNvPr id="3078" name="Picture 6" descr="Resultado de imagen para neural network"/>
          <p:cNvPicPr>
            <a:picLocks noChangeAspect="1" noChangeArrowheads="1"/>
          </p:cNvPicPr>
          <p:nvPr/>
        </p:nvPicPr>
        <p:blipFill rotWithShape="1">
          <a:blip r:embed="rId2">
            <a:extLst>
              <a:ext uri="{28A0092B-C50C-407E-A947-70E740481C1C}">
                <a14:useLocalDpi xmlns:a14="http://schemas.microsoft.com/office/drawing/2010/main" val="0"/>
              </a:ext>
            </a:extLst>
          </a:blip>
          <a:srcRect l="7547"/>
          <a:stretch/>
        </p:blipFill>
        <p:spPr bwMode="auto">
          <a:xfrm>
            <a:off x="1068445" y="1404543"/>
            <a:ext cx="9751955" cy="5301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52175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419" dirty="0" smtClean="0"/>
              <a:t>Deep </a:t>
            </a:r>
            <a:r>
              <a:rPr lang="es-419" dirty="0" err="1" smtClean="0"/>
              <a:t>Learning</a:t>
            </a:r>
            <a:endParaRPr lang="en-US" dirty="0"/>
          </a:p>
        </p:txBody>
      </p:sp>
      <p:pic>
        <p:nvPicPr>
          <p:cNvPr id="4098" name="Picture 2" descr="Resultado de imagen para deep learning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301" y="2209800"/>
            <a:ext cx="5600810" cy="33813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sultado de imagen para deep learning layers"/>
          <p:cNvPicPr>
            <a:picLocks noChangeAspect="1" noChangeArrowheads="1"/>
          </p:cNvPicPr>
          <p:nvPr/>
        </p:nvPicPr>
        <p:blipFill rotWithShape="1">
          <a:blip r:embed="rId3">
            <a:extLst>
              <a:ext uri="{28A0092B-C50C-407E-A947-70E740481C1C}">
                <a14:useLocalDpi xmlns:a14="http://schemas.microsoft.com/office/drawing/2010/main" val="0"/>
              </a:ext>
            </a:extLst>
          </a:blip>
          <a:srcRect l="34398" t="43552" r="4494"/>
          <a:stretch/>
        </p:blipFill>
        <p:spPr bwMode="auto">
          <a:xfrm>
            <a:off x="5991224" y="2475260"/>
            <a:ext cx="5753101" cy="2733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17988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2708</TotalTime>
  <Words>1074</Words>
  <Application>Microsoft Office PowerPoint</Application>
  <PresentationFormat>Widescreen</PresentationFormat>
  <Paragraphs>175</Paragraphs>
  <Slides>20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Century Gothic</vt:lpstr>
      <vt:lpstr>Wingdings</vt:lpstr>
      <vt:lpstr>Wingdings 3</vt:lpstr>
      <vt:lpstr>Ion</vt:lpstr>
      <vt:lpstr>Introducción a Machine Learning</vt:lpstr>
      <vt:lpstr>Machine Learning  </vt:lpstr>
      <vt:lpstr>¿Qué es Machine Learning? </vt:lpstr>
      <vt:lpstr>Las dos grandes vertientes  (Learning paradigms) </vt:lpstr>
      <vt:lpstr>Unsupervised Learning </vt:lpstr>
      <vt:lpstr>Supervised Learning </vt:lpstr>
      <vt:lpstr>Neurona</vt:lpstr>
      <vt:lpstr>Red Neuronal</vt:lpstr>
      <vt:lpstr>Deep Learning</vt:lpstr>
      <vt:lpstr>Modelo de Aprendizaje</vt:lpstr>
      <vt:lpstr>Modelo de Aprendizaje</vt:lpstr>
      <vt:lpstr>Selección de características</vt:lpstr>
      <vt:lpstr>El método más sencillo (Distancias mínimas)</vt:lpstr>
      <vt:lpstr>Distancias Mínimas</vt:lpstr>
      <vt:lpstr>Y qué hay de NLP?</vt:lpstr>
      <vt:lpstr>Algunas técnicas</vt:lpstr>
      <vt:lpstr>El método más sencillo (Análisis de sentimientos)</vt:lpstr>
      <vt:lpstr>Deja que la música escoja tu wallpaper</vt:lpstr>
      <vt:lpstr>Gracias!</vt:lpstr>
      <vt:lpstr>Ejemplos</vt:lpstr>
    </vt:vector>
  </TitlesOfParts>
  <Company>EPAM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Deja que la música escoja tu Wallpaper</dc:title>
  <dc:creator>Jesus Flores</dc:creator>
  <cp:lastModifiedBy>Jesus Flores</cp:lastModifiedBy>
  <cp:revision>61</cp:revision>
  <dcterms:created xsi:type="dcterms:W3CDTF">2017-12-07T02:14:47Z</dcterms:created>
  <dcterms:modified xsi:type="dcterms:W3CDTF">2018-01-18T01:51:24Z</dcterms:modified>
</cp:coreProperties>
</file>